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regular.fntdata"/><Relationship Id="rId21" Type="http://schemas.openxmlformats.org/officeDocument/2006/relationships/slide" Target="slides/slide17.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ca356812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a356812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2ca356812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a356812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ca356812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a356812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ca35681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a35681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ca5b3b38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a5b3b38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2ca5b3b38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a5b3b38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cb9aaad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b9aaad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2cb8ac315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b8ac315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2c910739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910739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c910739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910739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2ca35681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a35681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ca35681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a35681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ca35681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a35681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2ca35681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a35681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2ca3568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a3568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ca356812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a356812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hyperlink" Target="https://goo.gl/wGpB2g" TargetMode="External"/><Relationship Id="rId5" Type="http://schemas.openxmlformats.org/officeDocument/2006/relationships/hyperlink" Target="https://goo.gl/6V424V" TargetMode="External"/><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goo.gl/ynLdHE" TargetMode="External"/><Relationship Id="rId5" Type="http://schemas.openxmlformats.org/officeDocument/2006/relationships/hyperlink" Target="https://goo.gl/fFcXs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goo.gl/r2f4d8" TargetMode="External"/><Relationship Id="rId5" Type="http://schemas.openxmlformats.org/officeDocument/2006/relationships/hyperlink" Target="https://goo.gl/fFcXs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oo.gl/dcVX9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goo.gl/Vfg4f1" TargetMode="External"/><Relationship Id="rId5" Type="http://schemas.openxmlformats.org/officeDocument/2006/relationships/hyperlink" Target="https://goo.gl/oioYD7" TargetMode="External"/><Relationship Id="rId6" Type="http://schemas.openxmlformats.org/officeDocument/2006/relationships/hyperlink" Target="https://goo.gl/QprRqP" TargetMode="External"/></Relationships>
</file>

<file path=ppt/slides/_rels/slide14.xml.rels><?xml version="1.0" encoding="UTF-8" standalone="yes"?><Relationships xmlns="http://schemas.openxmlformats.org/package/2006/relationships"><Relationship Id="rId11" Type="http://schemas.openxmlformats.org/officeDocument/2006/relationships/hyperlink" Target="https://goo.gl/vhZf4G" TargetMode="External"/><Relationship Id="rId10" Type="http://schemas.openxmlformats.org/officeDocument/2006/relationships/hyperlink" Target="https://www.amazon.com/Iomega-Prestige-Portable-SuperSpeed-35194/dp/B004NIDHXC/ref=sr_1_12?s=pc&amp;ie=UTF8&amp;qid=1514055751&amp;sr=1-12&amp;refinements=p_n_feature_keywords_five_browse-bin%3A7688215011%2Cp_36%3A10000-15000" TargetMode="External"/><Relationship Id="rId13" Type="http://schemas.openxmlformats.org/officeDocument/2006/relationships/hyperlink" Target="https://www.razerzone.com/Gaming-Gear/Razer-Gunnar-Glasses/p/RZR-30003" TargetMode="External"/><Relationship Id="rId12" Type="http://schemas.openxmlformats.org/officeDocument/2006/relationships/hyperlink" Target="https://www.razerzone.com/Gaming-Gear/Razer-Rogue-17-3%22-Backpack/p/RC81-02630101-0000"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www.dell.com/en-us/shop/dell-laptops/inspiron-13-7000-2-in-1/spd/inspiron-13-7373-2-in-1-laptop/fncwkb001h" TargetMode="External"/><Relationship Id="rId9" Type="http://schemas.openxmlformats.org/officeDocument/2006/relationships/hyperlink" Target="https://goo.gl/K7T8X5" TargetMode="External"/><Relationship Id="rId5" Type="http://schemas.openxmlformats.org/officeDocument/2006/relationships/hyperlink" Target="https://www.bestbuy.com/site/tzumi-pocketjuice-endurance-8000-mah-portable-charger-black/5182900.p?skuId=5182900" TargetMode="External"/><Relationship Id="rId6" Type="http://schemas.openxmlformats.org/officeDocument/2006/relationships/hyperlink" Target="https://www.amazon.com/Fingerprint-Screen-Protector-Inspiron-Model/dp/B00NO4PNZQ" TargetMode="External"/><Relationship Id="rId7" Type="http://schemas.openxmlformats.org/officeDocument/2006/relationships/hyperlink" Target="https://www.amazon.com/Sleeve-Inspiron-Laptop-Accessories-NuVur/dp/B00QFS0GVE" TargetMode="External"/><Relationship Id="rId8" Type="http://schemas.openxmlformats.org/officeDocument/2006/relationships/hyperlink" Target="https://goo.gl/p7EqU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0" Type="http://schemas.openxmlformats.org/officeDocument/2006/relationships/hyperlink" Target="https://goo.gl/fFcXsy" TargetMode="External"/><Relationship Id="rId22" Type="http://schemas.openxmlformats.org/officeDocument/2006/relationships/hyperlink" Target="https://goo.gl/Vfg4f1" TargetMode="External"/><Relationship Id="rId21" Type="http://schemas.openxmlformats.org/officeDocument/2006/relationships/hyperlink" Target="https://goo.gl/dcVX9x" TargetMode="External"/><Relationship Id="rId24" Type="http://schemas.openxmlformats.org/officeDocument/2006/relationships/hyperlink" Target="https://goo.gl/QprRqP" TargetMode="External"/><Relationship Id="rId23" Type="http://schemas.openxmlformats.org/officeDocument/2006/relationships/hyperlink" Target="https://goo.gl/oioYD7"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oo.gl/wGpB2g" TargetMode="External"/><Relationship Id="rId4" Type="http://schemas.openxmlformats.org/officeDocument/2006/relationships/hyperlink" Target="https://goo.gl/6V424V" TargetMode="External"/><Relationship Id="rId9" Type="http://schemas.openxmlformats.org/officeDocument/2006/relationships/hyperlink" Target="https://goo.gl/JV9dMX" TargetMode="External"/><Relationship Id="rId26" Type="http://schemas.openxmlformats.org/officeDocument/2006/relationships/hyperlink" Target="https://goo.gl/3Y5woj" TargetMode="External"/><Relationship Id="rId25" Type="http://schemas.openxmlformats.org/officeDocument/2006/relationships/hyperlink" Target="https://goo.gl/p7EqU4" TargetMode="External"/><Relationship Id="rId27" Type="http://schemas.openxmlformats.org/officeDocument/2006/relationships/image" Target="../media/image9.gif"/><Relationship Id="rId5" Type="http://schemas.openxmlformats.org/officeDocument/2006/relationships/hyperlink" Target="https://goo.gl/uLxMv2" TargetMode="External"/><Relationship Id="rId6" Type="http://schemas.openxmlformats.org/officeDocument/2006/relationships/hyperlink" Target="https://goo.gl/bnzEbK" TargetMode="External"/><Relationship Id="rId7" Type="http://schemas.openxmlformats.org/officeDocument/2006/relationships/hyperlink" Target="https://goo.gl/jpZoHt" TargetMode="External"/><Relationship Id="rId8" Type="http://schemas.openxmlformats.org/officeDocument/2006/relationships/hyperlink" Target="https://goo.gl/AYLtPd" TargetMode="External"/><Relationship Id="rId11" Type="http://schemas.openxmlformats.org/officeDocument/2006/relationships/hyperlink" Target="https://goo.gl/FgpoGw" TargetMode="External"/><Relationship Id="rId10" Type="http://schemas.openxmlformats.org/officeDocument/2006/relationships/hyperlink" Target="https://goo.gl/EML7Bd" TargetMode="External"/><Relationship Id="rId13" Type="http://schemas.openxmlformats.org/officeDocument/2006/relationships/hyperlink" Target="https://goo.gl/jBzedt" TargetMode="External"/><Relationship Id="rId12" Type="http://schemas.openxmlformats.org/officeDocument/2006/relationships/hyperlink" Target="https://goo.gl/5ctXnm" TargetMode="External"/><Relationship Id="rId15" Type="http://schemas.openxmlformats.org/officeDocument/2006/relationships/hyperlink" Target="https://goo.gl/AnJ9ZC" TargetMode="External"/><Relationship Id="rId14" Type="http://schemas.openxmlformats.org/officeDocument/2006/relationships/hyperlink" Target="https://goo.gl/1Kcphj" TargetMode="External"/><Relationship Id="rId17" Type="http://schemas.openxmlformats.org/officeDocument/2006/relationships/hyperlink" Target="https://goo.gl/ynLdHE" TargetMode="External"/><Relationship Id="rId16" Type="http://schemas.openxmlformats.org/officeDocument/2006/relationships/hyperlink" Target="https://goo.gl/e1wtTn" TargetMode="External"/><Relationship Id="rId19" Type="http://schemas.openxmlformats.org/officeDocument/2006/relationships/hyperlink" Target="https://goo.gl/r2f4d8" TargetMode="External"/><Relationship Id="rId18" Type="http://schemas.openxmlformats.org/officeDocument/2006/relationships/hyperlink" Target="https://goo.gl/fFcXs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oo.gl/uLxMv2"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oo.gl/bnzEbK" TargetMode="External"/><Relationship Id="rId4" Type="http://schemas.openxmlformats.org/officeDocument/2006/relationships/hyperlink" Target="https://goo.gl/jpZoHt" TargetMode="External"/><Relationship Id="rId5" Type="http://schemas.openxmlformats.org/officeDocument/2006/relationships/image" Target="../media/image13.png"/><Relationship Id="rId6" Type="http://schemas.openxmlformats.org/officeDocument/2006/relationships/hyperlink" Target="https://goo.gl/wGpB2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goo.gl/AYLtP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www.tomsguide.com/us/pictures-story/283-best-google-chrome-extensions.html" TargetMode="External"/><Relationship Id="rId11" Type="http://schemas.openxmlformats.org/officeDocument/2006/relationships/hyperlink" Target="https://goo.gl/FgpoGw" TargetMode="External"/><Relationship Id="rId10" Type="http://schemas.openxmlformats.org/officeDocument/2006/relationships/hyperlink" Target="https://goo.gl/EML7Bd" TargetMode="External"/><Relationship Id="rId9" Type="http://schemas.openxmlformats.org/officeDocument/2006/relationships/hyperlink" Target="https://goo.gl/JV9dMX" TargetMode="External"/><Relationship Id="rId5" Type="http://schemas.openxmlformats.org/officeDocument/2006/relationships/hyperlink" Target="https://www.laptopmag.com/articles/microsoft-edge-vs-internet-explorer-new" TargetMode="External"/><Relationship Id="rId6" Type="http://schemas.openxmlformats.org/officeDocument/2006/relationships/hyperlink" Target="https://www.tomsguide.com/us/youtube-tv-vs-cable-tv-replacements,news-24578.html" TargetMode="External"/><Relationship Id="rId7" Type="http://schemas.openxmlformats.org/officeDocument/2006/relationships/hyperlink" Target="https://www.tomsguide.com/us/pandora-premium-vs-spotify,news-24655.html" TargetMode="External"/><Relationship Id="rId8" Type="http://schemas.openxmlformats.org/officeDocument/2006/relationships/hyperlink" Target="https://www.tomsguide.com/us/pictures-story/838-best-movies-on-netfli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s://goo.gl/5ctXn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goo.gl/jBzed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goo.gl/1Kcphj"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goo.gl/3Y5woj" TargetMode="External"/><Relationship Id="rId5" Type="http://schemas.openxmlformats.org/officeDocument/2006/relationships/hyperlink" Target="https://goo.gl/AnJ9ZC" TargetMode="External"/><Relationship Id="rId6" Type="http://schemas.openxmlformats.org/officeDocument/2006/relationships/hyperlink" Target="https://goo.gl/e1wtT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b="1784" l="3284" r="1784" t="3284"/>
          <a:stretch/>
        </p:blipFill>
        <p:spPr>
          <a:xfrm rot="191636">
            <a:off x="5913738" y="769293"/>
            <a:ext cx="3048848" cy="2017615"/>
          </a:xfrm>
          <a:prstGeom prst="rect">
            <a:avLst/>
          </a:prstGeom>
          <a:noFill/>
          <a:ln>
            <a:noFill/>
          </a:ln>
        </p:spPr>
      </p:pic>
      <p:sp>
        <p:nvSpPr>
          <p:cNvPr id="87" name="Google Shape;87;p13"/>
          <p:cNvSpPr txBox="1"/>
          <p:nvPr>
            <p:ph idx="1" type="subTitle"/>
          </p:nvPr>
        </p:nvSpPr>
        <p:spPr>
          <a:xfrm>
            <a:off x="727940" y="4404693"/>
            <a:ext cx="7688100" cy="541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b="1" lang="en">
                <a:solidFill>
                  <a:schemeClr val="dk1"/>
                </a:solidFill>
              </a:rPr>
              <a:t>Kaito Tsumi and Nishant Srivastava</a:t>
            </a:r>
            <a:endParaRPr b="1">
              <a:solidFill>
                <a:schemeClr val="dk1"/>
              </a:solidFill>
            </a:endParaRPr>
          </a:p>
        </p:txBody>
      </p:sp>
      <p:sp>
        <p:nvSpPr>
          <p:cNvPr id="88" name="Google Shape;88;p13"/>
          <p:cNvSpPr txBox="1"/>
          <p:nvPr>
            <p:ph idx="4294967295" type="body"/>
          </p:nvPr>
        </p:nvSpPr>
        <p:spPr>
          <a:xfrm>
            <a:off x="754044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https://goo.gl/wGpB2g</a:t>
            </a:r>
            <a:r>
              <a:rPr b="1" lang="en" sz="800"/>
              <a:t> </a:t>
            </a:r>
            <a:r>
              <a:rPr b="1" lang="en" sz="800"/>
              <a:t> (picture)</a:t>
            </a:r>
            <a:br>
              <a:rPr b="1" lang="en" sz="800"/>
            </a:br>
            <a:r>
              <a:rPr b="1" lang="en" sz="800"/>
              <a:t>- </a:t>
            </a:r>
            <a:r>
              <a:rPr b="1" lang="en" sz="800" u="sng">
                <a:solidFill>
                  <a:schemeClr val="hlink"/>
                </a:solidFill>
                <a:hlinkClick r:id="rId5"/>
              </a:rPr>
              <a:t>https://goo.gl/6V424V</a:t>
            </a:r>
            <a:r>
              <a:rPr b="1" lang="en" sz="800"/>
              <a:t> (picture)</a:t>
            </a:r>
            <a:endParaRPr b="1" sz="800"/>
          </a:p>
        </p:txBody>
      </p:sp>
      <p:pic>
        <p:nvPicPr>
          <p:cNvPr id="89" name="Google Shape;89;p13"/>
          <p:cNvPicPr preferRelativeResize="0"/>
          <p:nvPr/>
        </p:nvPicPr>
        <p:blipFill>
          <a:blip r:embed="rId6">
            <a:alphaModFix/>
          </a:blip>
          <a:stretch>
            <a:fillRect/>
          </a:stretch>
        </p:blipFill>
        <p:spPr>
          <a:xfrm rot="-290898">
            <a:off x="133711" y="784710"/>
            <a:ext cx="3730027" cy="1986781"/>
          </a:xfrm>
          <a:prstGeom prst="rect">
            <a:avLst/>
          </a:prstGeom>
          <a:noFill/>
          <a:ln>
            <a:noFill/>
          </a:ln>
        </p:spPr>
      </p:pic>
      <p:sp>
        <p:nvSpPr>
          <p:cNvPr id="90" name="Google Shape;90;p13"/>
          <p:cNvSpPr/>
          <p:nvPr/>
        </p:nvSpPr>
        <p:spPr>
          <a:xfrm>
            <a:off x="305200" y="2754800"/>
            <a:ext cx="8533584" cy="1594595"/>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0000"/>
                </a:solidFill>
                <a:latin typeface="Exo"/>
              </a:rPr>
              <a:t>Laptop Comparisons</a:t>
            </a:r>
            <a:br>
              <a:rPr b="0" i="0">
                <a:ln cap="flat" cmpd="sng" w="19050">
                  <a:solidFill>
                    <a:srgbClr val="000000"/>
                  </a:solidFill>
                  <a:prstDash val="solid"/>
                  <a:round/>
                  <a:headEnd len="sm" w="sm" type="none"/>
                  <a:tailEnd len="sm" w="sm" type="none"/>
                </a:ln>
                <a:solidFill>
                  <a:srgbClr val="000000"/>
                </a:solidFill>
                <a:latin typeface="Exo"/>
              </a:rPr>
            </a:br>
            <a:r>
              <a:rPr b="0" i="0">
                <a:ln cap="flat" cmpd="sng" w="19050">
                  <a:solidFill>
                    <a:srgbClr val="000000"/>
                  </a:solidFill>
                  <a:prstDash val="solid"/>
                  <a:round/>
                  <a:headEnd len="sm" w="sm" type="none"/>
                  <a:tailEnd len="sm" w="sm" type="none"/>
                </a:ln>
                <a:solidFill>
                  <a:srgbClr val="000000"/>
                </a:solidFill>
                <a:latin typeface="Exo"/>
              </a:rPr>
              <a:t/>
            </a:r>
            <a:br>
              <a:rPr b="0" i="0">
                <a:ln cap="flat" cmpd="sng" w="19050">
                  <a:solidFill>
                    <a:srgbClr val="000000"/>
                  </a:solidFill>
                  <a:prstDash val="solid"/>
                  <a:round/>
                  <a:headEnd len="sm" w="sm" type="none"/>
                  <a:tailEnd len="sm" w="sm" type="none"/>
                </a:ln>
                <a:solidFill>
                  <a:srgbClr val="000000"/>
                </a:solidFill>
                <a:latin typeface="Exo"/>
              </a:rPr>
            </a:br>
            <a:r>
              <a:rPr b="0" i="0">
                <a:ln cap="flat" cmpd="sng" w="19050">
                  <a:solidFill>
                    <a:srgbClr val="000000"/>
                  </a:solidFill>
                  <a:prstDash val="solid"/>
                  <a:round/>
                  <a:headEnd len="sm" w="sm" type="none"/>
                  <a:tailEnd len="sm" w="sm" type="none"/>
                </a:ln>
                <a:solidFill>
                  <a:srgbClr val="000000"/>
                </a:solidFill>
                <a:latin typeface="Exo"/>
              </a:rPr>
              <a:t>...the epic fight for the glorious computer...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6027" l="26445" r="28602" t="25319"/>
          <a:stretch/>
        </p:blipFill>
        <p:spPr>
          <a:xfrm>
            <a:off x="3869949" y="2549051"/>
            <a:ext cx="1407700" cy="1653850"/>
          </a:xfrm>
          <a:prstGeom prst="rect">
            <a:avLst/>
          </a:prstGeom>
          <a:noFill/>
          <a:ln>
            <a:noFill/>
          </a:ln>
        </p:spPr>
      </p:pic>
      <p:sp>
        <p:nvSpPr>
          <p:cNvPr id="187" name="Google Shape;187;p22"/>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endParaRPr/>
          </a:p>
        </p:txBody>
      </p:sp>
      <p:sp>
        <p:nvSpPr>
          <p:cNvPr id="188" name="Google Shape;188;p22"/>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Windows based</a:t>
            </a:r>
            <a:endParaRPr sz="1400"/>
          </a:p>
          <a:p>
            <a:pPr indent="-317500" lvl="0" marL="457200" marR="0" rtl="0" algn="l">
              <a:lnSpc>
                <a:spcPct val="115000"/>
              </a:lnSpc>
              <a:spcBef>
                <a:spcPts val="0"/>
              </a:spcBef>
              <a:spcAft>
                <a:spcPts val="0"/>
              </a:spcAft>
              <a:buSzPts val="1400"/>
              <a:buChar char="-"/>
            </a:pPr>
            <a:r>
              <a:rPr lang="en" sz="1400"/>
              <a:t>The </a:t>
            </a:r>
            <a:r>
              <a:rPr b="1" lang="en" sz="1400"/>
              <a:t>Windows</a:t>
            </a:r>
            <a:r>
              <a:rPr lang="en" sz="1400"/>
              <a:t> operating system isn’t as secure as Linux is because it’s more general and most malware attacks on Windows computers aren’t as unique/sophisticated to create as if one were to create one for a Linux machine.</a:t>
            </a:r>
            <a:endParaRPr sz="1400"/>
          </a:p>
        </p:txBody>
      </p:sp>
      <p:sp>
        <p:nvSpPr>
          <p:cNvPr id="189" name="Google Shape;189;p22"/>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90" name="Google Shape;190;p22"/>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https://goo.gl/ynLdHE</a:t>
            </a:r>
            <a:r>
              <a:rPr b="1" lang="en" sz="800"/>
              <a:t> </a:t>
            </a:r>
            <a:r>
              <a:rPr b="1" lang="en" sz="800"/>
              <a:t>(picture)</a:t>
            </a:r>
            <a:br>
              <a:rPr b="1" lang="en" sz="800"/>
            </a:br>
            <a:r>
              <a:rPr b="1" lang="en" sz="800"/>
              <a:t>- </a:t>
            </a:r>
            <a:r>
              <a:rPr b="1" lang="en" sz="800" u="sng">
                <a:solidFill>
                  <a:schemeClr val="hlink"/>
                </a:solidFill>
                <a:hlinkClick r:id="rId5"/>
              </a:rPr>
              <a:t>https://goo.gl/fFcXsy</a:t>
            </a:r>
            <a:r>
              <a:rPr b="1" lang="en" sz="800"/>
              <a:t> (info)</a:t>
            </a:r>
            <a:endParaRPr b="1" sz="800"/>
          </a:p>
        </p:txBody>
      </p:sp>
      <p:sp>
        <p:nvSpPr>
          <p:cNvPr id="191" name="Google Shape;191;p22"/>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Linux based</a:t>
            </a:r>
            <a:endParaRPr sz="1400"/>
          </a:p>
          <a:p>
            <a:pPr indent="-317500" lvl="0" marL="457200" marR="0" rtl="0" algn="l">
              <a:lnSpc>
                <a:spcPct val="115000"/>
              </a:lnSpc>
              <a:spcBef>
                <a:spcPts val="0"/>
              </a:spcBef>
              <a:spcAft>
                <a:spcPts val="0"/>
              </a:spcAft>
              <a:buSzPts val="1400"/>
              <a:buChar char="-"/>
            </a:pPr>
            <a:r>
              <a:rPr lang="en" sz="1400"/>
              <a:t>The </a:t>
            </a:r>
            <a:r>
              <a:rPr b="1" lang="en" sz="1400"/>
              <a:t>Linux</a:t>
            </a:r>
            <a:r>
              <a:rPr lang="en" sz="1400"/>
              <a:t> operating system is more secure because most malware attacks on a Linux machine are unique.  Window attacks ran on a Linux computer would not function properly, thus in conclusion, Linux is more of a stable operating system for users to keep private information on.</a:t>
            </a:r>
            <a:endParaRPr sz="1400"/>
          </a:p>
        </p:txBody>
      </p:sp>
      <p:sp>
        <p:nvSpPr>
          <p:cNvPr id="192" name="Google Shape;192;p22"/>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93" name="Google Shape;193;p22"/>
          <p:cNvSpPr txBox="1"/>
          <p:nvPr>
            <p:ph idx="1" type="body"/>
          </p:nvPr>
        </p:nvSpPr>
        <p:spPr>
          <a:xfrm>
            <a:off x="2540775" y="4129875"/>
            <a:ext cx="39909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b takes the lead on security because it’d be running a Linux operating system and it’s far more stable/secure to put personal information on to where as if put on a Windows machine, one may easily be able to steal it.</a:t>
            </a:r>
            <a:endParaRPr b="1"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23"/>
          <p:cNvPicPr preferRelativeResize="0"/>
          <p:nvPr/>
        </p:nvPicPr>
        <p:blipFill>
          <a:blip r:embed="rId3">
            <a:alphaModFix/>
          </a:blip>
          <a:stretch>
            <a:fillRect/>
          </a:stretch>
        </p:blipFill>
        <p:spPr>
          <a:xfrm>
            <a:off x="3950513" y="2801063"/>
            <a:ext cx="1246575" cy="1246575"/>
          </a:xfrm>
          <a:prstGeom prst="rect">
            <a:avLst/>
          </a:prstGeom>
          <a:noFill/>
          <a:ln>
            <a:noFill/>
          </a:ln>
        </p:spPr>
      </p:pic>
      <p:sp>
        <p:nvSpPr>
          <p:cNvPr id="199" name="Google Shape;199;p23"/>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Operating System</a:t>
            </a:r>
            <a:endParaRPr/>
          </a:p>
        </p:txBody>
      </p:sp>
      <p:sp>
        <p:nvSpPr>
          <p:cNvPr id="200" name="Google Shape;200;p23"/>
          <p:cNvSpPr txBox="1"/>
          <p:nvPr>
            <p:ph idx="1" type="body"/>
          </p:nvPr>
        </p:nvSpPr>
        <p:spPr>
          <a:xfrm>
            <a:off x="729449" y="2040900"/>
            <a:ext cx="32739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t>Most applications are written for WIndows, so it is easy to download </a:t>
            </a:r>
            <a:endParaRPr sz="1400"/>
          </a:p>
        </p:txBody>
      </p:sp>
      <p:sp>
        <p:nvSpPr>
          <p:cNvPr id="201" name="Google Shape;201;p23"/>
          <p:cNvSpPr txBox="1"/>
          <p:nvPr>
            <p:ph idx="1" type="body"/>
          </p:nvPr>
        </p:nvSpPr>
        <p:spPr>
          <a:xfrm>
            <a:off x="729450" y="1427288"/>
            <a:ext cx="32739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202" name="Google Shape;202;p23"/>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https://goo.gl/r2f4d8</a:t>
            </a:r>
            <a:r>
              <a:rPr b="1" lang="en" sz="800"/>
              <a:t> (picture)</a:t>
            </a:r>
            <a:br>
              <a:rPr b="1" lang="en" sz="800"/>
            </a:br>
            <a:r>
              <a:rPr b="1" lang="en" sz="800"/>
              <a:t>- </a:t>
            </a:r>
            <a:r>
              <a:rPr b="1" lang="en" sz="800" u="sng">
                <a:solidFill>
                  <a:schemeClr val="hlink"/>
                </a:solidFill>
                <a:hlinkClick r:id="rId5"/>
              </a:rPr>
              <a:t>https://goo.gl/fFcXsy</a:t>
            </a:r>
            <a:r>
              <a:rPr b="1" lang="en" sz="800"/>
              <a:t> (info)</a:t>
            </a:r>
            <a:endParaRPr b="1" sz="800"/>
          </a:p>
        </p:txBody>
      </p:sp>
      <p:sp>
        <p:nvSpPr>
          <p:cNvPr id="203" name="Google Shape;203;p23"/>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This computer is running a non popular operating system so it’d be difficult for generic users to use this computer.  It does come with Windows for free, so it’d be easy to revert back to Windows when needed.</a:t>
            </a:r>
            <a:endParaRPr sz="1400"/>
          </a:p>
        </p:txBody>
      </p:sp>
      <p:sp>
        <p:nvSpPr>
          <p:cNvPr id="204" name="Google Shape;204;p23"/>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205" name="Google Shape;205;p23"/>
          <p:cNvSpPr txBox="1"/>
          <p:nvPr>
            <p:ph idx="1" type="body"/>
          </p:nvPr>
        </p:nvSpPr>
        <p:spPr>
          <a:xfrm>
            <a:off x="2206800" y="4109052"/>
            <a:ext cx="47304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a takes the lead for its ease of use, this is because computer a is running an operating system that is well known where as computer b’s operating system isn’t too popular and it’s sort of complicated to grasp the concept that you can get anything on a Linux machine for free!</a:t>
            </a:r>
            <a:endParaRPr b="1"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3">
            <a:alphaModFix/>
          </a:blip>
          <a:stretch>
            <a:fillRect/>
          </a:stretch>
        </p:blipFill>
        <p:spPr>
          <a:xfrm>
            <a:off x="3533313" y="2196000"/>
            <a:ext cx="2077375" cy="1932450"/>
          </a:xfrm>
          <a:prstGeom prst="rect">
            <a:avLst/>
          </a:prstGeom>
          <a:noFill/>
          <a:ln>
            <a:noFill/>
          </a:ln>
        </p:spPr>
      </p:pic>
      <p:sp>
        <p:nvSpPr>
          <p:cNvPr id="211" name="Google Shape;211;p24"/>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Ports</a:t>
            </a:r>
            <a:endParaRPr/>
          </a:p>
        </p:txBody>
      </p:sp>
      <p:sp>
        <p:nvSpPr>
          <p:cNvPr id="212" name="Google Shape;212;p24"/>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1 x Power</a:t>
            </a:r>
            <a:br>
              <a:rPr lang="en" sz="1400"/>
            </a:br>
            <a:r>
              <a:rPr lang="en" sz="1400"/>
              <a:t>1 x USB 3.1 Gen 1 Type-C</a:t>
            </a:r>
            <a:br>
              <a:rPr lang="en" sz="1400"/>
            </a:br>
            <a:r>
              <a:rPr lang="en" sz="1400"/>
              <a:t>2 x USB 3.1 Gen 1</a:t>
            </a:r>
            <a:br>
              <a:rPr lang="en" sz="1400"/>
            </a:br>
            <a:r>
              <a:rPr lang="en" sz="1400"/>
              <a:t>1 x Headphone/Microphone </a:t>
            </a:r>
            <a:br>
              <a:rPr lang="en" sz="1400"/>
            </a:br>
            <a:r>
              <a:rPr lang="en" sz="1400"/>
              <a:t>Jack</a:t>
            </a:r>
            <a:br>
              <a:rPr lang="en" sz="1400"/>
            </a:br>
            <a:r>
              <a:rPr lang="en" sz="1400"/>
              <a:t>1 x HDMI 2.0</a:t>
            </a:r>
            <a:endParaRPr sz="1400"/>
          </a:p>
        </p:txBody>
      </p:sp>
      <p:sp>
        <p:nvSpPr>
          <p:cNvPr id="213" name="Google Shape;213;p24"/>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214" name="Google Shape;214;p24"/>
          <p:cNvSpPr txBox="1"/>
          <p:nvPr>
            <p:ph idx="1" type="body"/>
          </p:nvPr>
        </p:nvSpPr>
        <p:spPr>
          <a:xfrm>
            <a:off x="7593288"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https://goo.gl/dcVX9x</a:t>
            </a:r>
            <a:r>
              <a:rPr b="1" lang="en" sz="800"/>
              <a:t> </a:t>
            </a:r>
            <a:r>
              <a:rPr b="1" lang="en" sz="800"/>
              <a:t>(picture)</a:t>
            </a:r>
            <a:endParaRPr b="1" sz="800"/>
          </a:p>
        </p:txBody>
      </p:sp>
      <p:sp>
        <p:nvSpPr>
          <p:cNvPr id="215" name="Google Shape;215;p24"/>
          <p:cNvSpPr txBox="1"/>
          <p:nvPr>
            <p:ph idx="1" type="body"/>
          </p:nvPr>
        </p:nvSpPr>
        <p:spPr>
          <a:xfrm>
            <a:off x="5217133"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 2 USB 3.1 Gen 1 Type-A</a:t>
            </a:r>
            <a:br>
              <a:rPr lang="en" sz="1400"/>
            </a:br>
            <a:r>
              <a:rPr lang="en" sz="1400"/>
              <a:t>1 Audio jack: headphone / mic-in</a:t>
            </a:r>
            <a:br>
              <a:rPr lang="en" sz="1400"/>
            </a:br>
            <a:r>
              <a:rPr lang="en" sz="1400"/>
              <a:t>1 Combo Nano SIM (tray with needle)</a:t>
            </a:r>
            <a:br>
              <a:rPr lang="en" sz="1400"/>
            </a:br>
            <a:r>
              <a:rPr lang="en" sz="1400"/>
              <a:t>1 MicroSD card reader slot (supports up to 256GB)</a:t>
            </a:r>
            <a:br>
              <a:rPr lang="en" sz="1400"/>
            </a:br>
            <a:r>
              <a:rPr lang="en" sz="1400"/>
              <a:t>1 HDMI</a:t>
            </a:r>
            <a:br>
              <a:rPr lang="en" sz="1400"/>
            </a:br>
            <a:r>
              <a:rPr lang="en" sz="1400"/>
              <a:t>1 DC in</a:t>
            </a:r>
            <a:endParaRPr sz="1400"/>
          </a:p>
        </p:txBody>
      </p:sp>
      <p:sp>
        <p:nvSpPr>
          <p:cNvPr id="216" name="Google Shape;216;p24"/>
          <p:cNvSpPr txBox="1"/>
          <p:nvPr>
            <p:ph idx="1" type="body"/>
          </p:nvPr>
        </p:nvSpPr>
        <p:spPr>
          <a:xfrm>
            <a:off x="5217134"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217" name="Google Shape;217;p24"/>
          <p:cNvSpPr txBox="1"/>
          <p:nvPr>
            <p:ph idx="1" type="body"/>
          </p:nvPr>
        </p:nvSpPr>
        <p:spPr>
          <a:xfrm>
            <a:off x="2218650" y="4107626"/>
            <a:ext cx="47103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Both computers have the same amount of ports (seven), besides that, it’s difficult to compare the two because it all depends on the necessity of a student (as to which ports they use and how frequently).  Both computers are neck and neck when it comes to their number of ports.</a:t>
            </a:r>
            <a:endParaRPr b="1"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4078700" y="2489468"/>
            <a:ext cx="1423800" cy="1423800"/>
          </a:xfrm>
          <a:prstGeom prst="rect">
            <a:avLst/>
          </a:prstGeom>
          <a:noFill/>
          <a:ln>
            <a:noFill/>
          </a:ln>
        </p:spPr>
      </p:pic>
      <p:sp>
        <p:nvSpPr>
          <p:cNvPr id="223" name="Google Shape;223;p25"/>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Accessibility</a:t>
            </a:r>
            <a:endParaRPr/>
          </a:p>
        </p:txBody>
      </p:sp>
      <p:sp>
        <p:nvSpPr>
          <p:cNvPr id="224" name="Google Shape;224;p25"/>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a:solidFill>
                  <a:srgbClr val="494949"/>
                </a:solidFill>
                <a:latin typeface="Arial"/>
                <a:ea typeface="Arial"/>
                <a:cs typeface="Arial"/>
                <a:sym typeface="Arial"/>
              </a:rPr>
              <a:t>After we played a full-screen video for 15 minutes, the touchpad measured 88 degrees Fahrenheit, while its keyboard registered 92 degrees and the bottom hit 94 degrees</a:t>
            </a:r>
            <a:endParaRPr>
              <a:solidFill>
                <a:srgbClr val="494949"/>
              </a:solidFill>
              <a:latin typeface="Arial"/>
              <a:ea typeface="Arial"/>
              <a:cs typeface="Arial"/>
              <a:sym typeface="Arial"/>
            </a:endParaRPr>
          </a:p>
          <a:p>
            <a:pPr indent="-311150" lvl="0" marL="457200" marR="0" rtl="0" algn="l">
              <a:lnSpc>
                <a:spcPct val="115000"/>
              </a:lnSpc>
              <a:spcBef>
                <a:spcPts val="0"/>
              </a:spcBef>
              <a:spcAft>
                <a:spcPts val="0"/>
              </a:spcAft>
              <a:buClr>
                <a:srgbClr val="494949"/>
              </a:buClr>
              <a:buSzPts val="1300"/>
              <a:buFont typeface="Arial"/>
              <a:buChar char="-"/>
            </a:pPr>
            <a:r>
              <a:rPr lang="en">
                <a:solidFill>
                  <a:srgbClr val="494949"/>
                </a:solidFill>
                <a:latin typeface="Arial"/>
                <a:ea typeface="Arial"/>
                <a:cs typeface="Arial"/>
                <a:sym typeface="Arial"/>
              </a:rPr>
              <a:t>Battery life lower than average than average computer </a:t>
            </a:r>
            <a:endParaRPr>
              <a:solidFill>
                <a:srgbClr val="494949"/>
              </a:solidFill>
              <a:latin typeface="Arial"/>
              <a:ea typeface="Arial"/>
              <a:cs typeface="Arial"/>
              <a:sym typeface="Arial"/>
            </a:endParaRPr>
          </a:p>
          <a:p>
            <a:pPr indent="-311150" lvl="0" marL="457200" marR="0" rtl="0" algn="l">
              <a:lnSpc>
                <a:spcPct val="115000"/>
              </a:lnSpc>
              <a:spcBef>
                <a:spcPts val="0"/>
              </a:spcBef>
              <a:spcAft>
                <a:spcPts val="0"/>
              </a:spcAft>
              <a:buClr>
                <a:srgbClr val="494949"/>
              </a:buClr>
              <a:buSzPts val="1300"/>
              <a:buFont typeface="Arial"/>
              <a:buChar char="-"/>
            </a:pPr>
            <a:r>
              <a:rPr lang="en">
                <a:solidFill>
                  <a:srgbClr val="494949"/>
                </a:solidFill>
                <a:latin typeface="Arial"/>
                <a:ea typeface="Arial"/>
                <a:cs typeface="Arial"/>
                <a:sym typeface="Arial"/>
              </a:rPr>
              <a:t>Touch screen </a:t>
            </a:r>
            <a:endParaRPr>
              <a:solidFill>
                <a:srgbClr val="494949"/>
              </a:solidFill>
              <a:latin typeface="Arial"/>
              <a:ea typeface="Arial"/>
              <a:cs typeface="Arial"/>
              <a:sym typeface="Arial"/>
            </a:endParaRPr>
          </a:p>
        </p:txBody>
      </p:sp>
      <p:sp>
        <p:nvSpPr>
          <p:cNvPr id="225" name="Google Shape;225;p25"/>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226" name="Google Shape;226;p25"/>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This computer is very similar to computer a’s dimensions which makes it just as easy to carry as computer a.  </a:t>
            </a:r>
            <a:endParaRPr sz="1400"/>
          </a:p>
          <a:p>
            <a:pPr indent="-317500" lvl="0" marL="457200" marR="0" rtl="0" algn="l">
              <a:lnSpc>
                <a:spcPct val="115000"/>
              </a:lnSpc>
              <a:spcBef>
                <a:spcPts val="0"/>
              </a:spcBef>
              <a:spcAft>
                <a:spcPts val="0"/>
              </a:spcAft>
              <a:buClr>
                <a:schemeClr val="accent1"/>
              </a:buClr>
              <a:buSzPts val="1400"/>
              <a:buFont typeface="Lato"/>
              <a:buChar char="-"/>
            </a:pPr>
            <a:r>
              <a:rPr lang="en" sz="1400"/>
              <a:t>It can fit into any backpack, but due to its battery life, it can last longer which makes a tad bit more accessible for users because unlike computer a, it won’t die on you as quickly.</a:t>
            </a:r>
            <a:endParaRPr sz="1400"/>
          </a:p>
        </p:txBody>
      </p:sp>
      <p:sp>
        <p:nvSpPr>
          <p:cNvPr id="227" name="Google Shape;227;p25"/>
          <p:cNvSpPr txBox="1"/>
          <p:nvPr>
            <p:ph idx="1" type="body"/>
          </p:nvPr>
        </p:nvSpPr>
        <p:spPr>
          <a:xfrm>
            <a:off x="7619771" y="-82663"/>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https://goo.gl/Vfg4f1</a:t>
            </a:r>
            <a:r>
              <a:rPr b="1" lang="en" sz="800"/>
              <a:t> (picture)</a:t>
            </a:r>
            <a:br>
              <a:rPr b="1" lang="en" sz="800"/>
            </a:br>
            <a:r>
              <a:rPr b="1" lang="en" sz="800"/>
              <a:t>- </a:t>
            </a:r>
            <a:r>
              <a:rPr b="1" lang="en" sz="800" u="sng">
                <a:solidFill>
                  <a:schemeClr val="hlink"/>
                </a:solidFill>
                <a:hlinkClick r:id="rId5"/>
              </a:rPr>
              <a:t>https://goo.gl/oioYD7</a:t>
            </a:r>
            <a:r>
              <a:rPr b="1" lang="en" sz="800"/>
              <a:t> (info)</a:t>
            </a:r>
            <a:br>
              <a:rPr b="1" lang="en" sz="800"/>
            </a:br>
            <a:r>
              <a:rPr b="1" lang="en" sz="800"/>
              <a:t>- </a:t>
            </a:r>
            <a:r>
              <a:rPr b="1" lang="en" sz="800" u="sng">
                <a:solidFill>
                  <a:schemeClr val="hlink"/>
                </a:solidFill>
                <a:hlinkClick r:id="rId6"/>
              </a:rPr>
              <a:t>https://goo.gl/QprRqP</a:t>
            </a:r>
            <a:r>
              <a:rPr b="1" lang="en" sz="800"/>
              <a:t> (info)</a:t>
            </a:r>
            <a:endParaRPr b="1" sz="800"/>
          </a:p>
        </p:txBody>
      </p:sp>
      <p:sp>
        <p:nvSpPr>
          <p:cNvPr id="228" name="Google Shape;228;p25"/>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229" name="Google Shape;229;p25"/>
          <p:cNvSpPr txBox="1"/>
          <p:nvPr>
            <p:ph idx="1" type="body"/>
          </p:nvPr>
        </p:nvSpPr>
        <p:spPr>
          <a:xfrm>
            <a:off x="2381251" y="4301797"/>
            <a:ext cx="43851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b is a better fit for accessibility as its battery life is longer and it doesn’t weigh as much as computer b does.  For a typical student, this would be easy to carry and manage.</a:t>
            </a:r>
            <a:endParaRPr b="1"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26"/>
          <p:cNvPicPr preferRelativeResize="0"/>
          <p:nvPr/>
        </p:nvPicPr>
        <p:blipFill>
          <a:blip r:embed="rId3">
            <a:alphaModFix/>
          </a:blip>
          <a:stretch>
            <a:fillRect/>
          </a:stretch>
        </p:blipFill>
        <p:spPr>
          <a:xfrm>
            <a:off x="3604670" y="2090140"/>
            <a:ext cx="1721698" cy="1933234"/>
          </a:xfrm>
          <a:prstGeom prst="rect">
            <a:avLst/>
          </a:prstGeom>
          <a:noFill/>
          <a:ln>
            <a:noFill/>
          </a:ln>
        </p:spPr>
      </p:pic>
      <p:sp>
        <p:nvSpPr>
          <p:cNvPr id="235" name="Google Shape;235;p26"/>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Price</a:t>
            </a:r>
            <a:endParaRPr/>
          </a:p>
        </p:txBody>
      </p:sp>
      <p:sp>
        <p:nvSpPr>
          <p:cNvPr id="236" name="Google Shape;236;p26"/>
          <p:cNvSpPr txBox="1"/>
          <p:nvPr>
            <p:ph idx="1" type="body"/>
          </p:nvPr>
        </p:nvSpPr>
        <p:spPr>
          <a:xfrm>
            <a:off x="729450" y="1448088"/>
            <a:ext cx="3273900" cy="267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Total $1090.96</a:t>
            </a:r>
            <a:endParaRPr b="1" sz="1800"/>
          </a:p>
          <a:p>
            <a:pPr indent="-342900" lvl="0" marL="457200" rtl="0">
              <a:spcBef>
                <a:spcPts val="0"/>
              </a:spcBef>
              <a:spcAft>
                <a:spcPts val="0"/>
              </a:spcAft>
              <a:buSzPts val="1800"/>
              <a:buChar char="-"/>
            </a:pPr>
            <a:r>
              <a:rPr b="1" lang="en" sz="1800"/>
              <a:t>Computer - $1049.99 </a:t>
            </a:r>
            <a:endParaRPr b="1" sz="1800"/>
          </a:p>
          <a:p>
            <a:pPr indent="-298450" lvl="0" marL="457200" rtl="0">
              <a:spcBef>
                <a:spcPts val="0"/>
              </a:spcBef>
              <a:spcAft>
                <a:spcPts val="0"/>
              </a:spcAft>
              <a:buSzPts val="1100"/>
              <a:buChar char="-"/>
            </a:pPr>
            <a:r>
              <a:rPr b="1" lang="en" sz="1100" u="sng">
                <a:solidFill>
                  <a:schemeClr val="hlink"/>
                </a:solidFill>
                <a:hlinkClick r:id="rId4"/>
              </a:rPr>
              <a:t>http://www.dell.com/en-us/shop/dell-laptops/inspiron-13-7000-2-in-1/spd/inspiron-13-7373-2-in-1-laptop/fncwkb001h</a:t>
            </a:r>
            <a:r>
              <a:rPr b="1" lang="en" sz="1100"/>
              <a:t> </a:t>
            </a:r>
            <a:endParaRPr b="1" sz="1100"/>
          </a:p>
          <a:p>
            <a:pPr indent="-298450" lvl="0" marL="457200" rtl="0">
              <a:spcBef>
                <a:spcPts val="0"/>
              </a:spcBef>
              <a:spcAft>
                <a:spcPts val="0"/>
              </a:spcAft>
              <a:buSzPts val="1100"/>
              <a:buChar char="-"/>
            </a:pPr>
            <a:r>
              <a:rPr b="1" lang="en" sz="1100"/>
              <a:t>$1049.99 </a:t>
            </a:r>
            <a:endParaRPr b="1" sz="1100"/>
          </a:p>
          <a:p>
            <a:pPr indent="-317500" lvl="0" marL="457200" rtl="0">
              <a:spcBef>
                <a:spcPts val="0"/>
              </a:spcBef>
              <a:spcAft>
                <a:spcPts val="0"/>
              </a:spcAft>
              <a:buSzPts val="1400"/>
              <a:buChar char="-"/>
            </a:pPr>
            <a:r>
              <a:rPr b="1" lang="en" sz="1400"/>
              <a:t>Portable charger - $29.99</a:t>
            </a:r>
            <a:endParaRPr b="1" sz="1400"/>
          </a:p>
          <a:p>
            <a:pPr indent="-317500" lvl="0" marL="457200" rtl="0">
              <a:spcBef>
                <a:spcPts val="0"/>
              </a:spcBef>
              <a:spcAft>
                <a:spcPts val="0"/>
              </a:spcAft>
              <a:buSzPts val="1400"/>
              <a:buChar char="-"/>
            </a:pPr>
            <a:r>
              <a:rPr b="1" lang="en" sz="1400" u="sng">
                <a:solidFill>
                  <a:schemeClr val="hlink"/>
                </a:solidFill>
                <a:hlinkClick r:id="rId5"/>
              </a:rPr>
              <a:t>https://www.bestbuy.com/site/tzumi-pocketjuice-endurance-8000-mah-portable-charger-black/5182900.p?skuId=5182900</a:t>
            </a:r>
            <a:r>
              <a:rPr b="1" lang="en" sz="1400"/>
              <a:t> </a:t>
            </a:r>
            <a:endParaRPr b="1" sz="1400"/>
          </a:p>
          <a:p>
            <a:pPr indent="-342900" lvl="0" marL="457200" rtl="0">
              <a:spcBef>
                <a:spcPts val="0"/>
              </a:spcBef>
              <a:spcAft>
                <a:spcPts val="0"/>
              </a:spcAft>
              <a:buSzPts val="1800"/>
              <a:buChar char="-"/>
            </a:pPr>
            <a:r>
              <a:rPr b="1" lang="en" sz="1800"/>
              <a:t>WIREFULL MOUSE $5.99</a:t>
            </a:r>
            <a:endParaRPr b="1" sz="1200"/>
          </a:p>
          <a:p>
            <a:pPr indent="-317500" lvl="0" marL="457200" rtl="0">
              <a:spcBef>
                <a:spcPts val="0"/>
              </a:spcBef>
              <a:spcAft>
                <a:spcPts val="0"/>
              </a:spcAft>
              <a:buSzPts val="1400"/>
              <a:buChar char="-"/>
            </a:pPr>
            <a:r>
              <a:rPr b="1" lang="en" sz="1400"/>
              <a:t>Screen protector - 15.99 </a:t>
            </a:r>
            <a:r>
              <a:rPr lang="en" sz="1400" u="sng">
                <a:solidFill>
                  <a:schemeClr val="hlink"/>
                </a:solidFill>
                <a:hlinkClick r:id="rId6"/>
              </a:rPr>
              <a:t>https://www.amazon.com/Fingerprint-Screen-Protector-Inspiron-Model/dp/B00NO4PNZQ</a:t>
            </a:r>
            <a:r>
              <a:rPr lang="en" sz="1400"/>
              <a:t> </a:t>
            </a:r>
            <a:endParaRPr b="1" sz="1400"/>
          </a:p>
          <a:p>
            <a:pPr indent="-317500" lvl="0" marL="457200" rtl="0">
              <a:spcBef>
                <a:spcPts val="0"/>
              </a:spcBef>
              <a:spcAft>
                <a:spcPts val="0"/>
              </a:spcAft>
              <a:buSzPts val="1400"/>
              <a:buChar char="-"/>
            </a:pPr>
            <a:r>
              <a:rPr b="1" lang="en" sz="1400"/>
              <a:t>Computer bag - $18.99</a:t>
            </a:r>
            <a:endParaRPr b="1" sz="1400"/>
          </a:p>
          <a:p>
            <a:pPr indent="-317500" lvl="0" marL="457200" rtl="0">
              <a:spcBef>
                <a:spcPts val="0"/>
              </a:spcBef>
              <a:spcAft>
                <a:spcPts val="0"/>
              </a:spcAft>
              <a:buSzPts val="1400"/>
              <a:buChar char="-"/>
            </a:pPr>
            <a:r>
              <a:rPr b="1" lang="en" sz="1400" u="sng">
                <a:solidFill>
                  <a:schemeClr val="hlink"/>
                </a:solidFill>
                <a:hlinkClick r:id="rId7"/>
              </a:rPr>
              <a:t>https://www.amazon.com/Sleeve-Inspiron-Laptop-Accessories-NuVur/dp/B00QFS0GVE</a:t>
            </a:r>
            <a:r>
              <a:rPr b="1" lang="en" sz="1400"/>
              <a:t> </a:t>
            </a:r>
            <a:endParaRPr b="1" sz="1400"/>
          </a:p>
          <a:p>
            <a:pPr indent="-317500" lvl="0" marL="457200" rtl="0">
              <a:spcBef>
                <a:spcPts val="0"/>
              </a:spcBef>
              <a:spcAft>
                <a:spcPts val="0"/>
              </a:spcAft>
              <a:buSzPts val="1400"/>
              <a:buChar char="-"/>
            </a:pPr>
            <a:r>
              <a:t/>
            </a:r>
            <a:endParaRPr b="1" sz="1400"/>
          </a:p>
        </p:txBody>
      </p:sp>
      <p:sp>
        <p:nvSpPr>
          <p:cNvPr id="237" name="Google Shape;237;p26"/>
          <p:cNvSpPr txBox="1"/>
          <p:nvPr>
            <p:ph idx="1" type="body"/>
          </p:nvPr>
        </p:nvSpPr>
        <p:spPr>
          <a:xfrm>
            <a:off x="5220825" y="1148100"/>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238" name="Google Shape;238;p26"/>
          <p:cNvSpPr txBox="1"/>
          <p:nvPr>
            <p:ph idx="1" type="body"/>
          </p:nvPr>
        </p:nvSpPr>
        <p:spPr>
          <a:xfrm>
            <a:off x="7585175"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8"/>
              </a:rPr>
              <a:t>https://goo.gl/p7EqU4</a:t>
            </a:r>
            <a:r>
              <a:rPr b="1" lang="en" sz="800"/>
              <a:t> (picture)</a:t>
            </a:r>
            <a:endParaRPr b="1" sz="800"/>
          </a:p>
        </p:txBody>
      </p:sp>
      <p:sp>
        <p:nvSpPr>
          <p:cNvPr id="239" name="Google Shape;239;p26"/>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dk1"/>
                </a:solidFill>
              </a:rPr>
              <a:t>TOTAL PRICE - $1198.97</a:t>
            </a:r>
            <a:br>
              <a:rPr b="1" lang="en" sz="2000">
                <a:solidFill>
                  <a:schemeClr val="dk1"/>
                </a:solidFill>
              </a:rPr>
            </a:br>
            <a:r>
              <a:rPr b="1" lang="en" sz="800">
                <a:solidFill>
                  <a:srgbClr val="FF0000"/>
                </a:solidFill>
              </a:rPr>
              <a:t>(left with $1.04)</a:t>
            </a:r>
            <a:endParaRPr b="1" sz="800">
              <a:solidFill>
                <a:srgbClr val="FF0000"/>
              </a:solidFill>
            </a:endParaRPr>
          </a:p>
          <a:p>
            <a:pPr indent="0" lvl="0" marL="0" marR="0" rtl="0" algn="ctr">
              <a:lnSpc>
                <a:spcPct val="115000"/>
              </a:lnSpc>
              <a:spcBef>
                <a:spcPts val="1600"/>
              </a:spcBef>
              <a:spcAft>
                <a:spcPts val="0"/>
              </a:spcAft>
              <a:buNone/>
            </a:pPr>
            <a:r>
              <a:rPr b="1" lang="en" sz="1400">
                <a:solidFill>
                  <a:schemeClr val="dk1"/>
                </a:solidFill>
              </a:rPr>
              <a:t>Computer - </a:t>
            </a:r>
            <a:r>
              <a:rPr b="1" lang="en" sz="1400" u="sng">
                <a:solidFill>
                  <a:schemeClr val="dk1"/>
                </a:solidFill>
                <a:hlinkClick r:id="rId9"/>
              </a:rPr>
              <a:t>Click here!</a:t>
            </a:r>
            <a:r>
              <a:rPr b="1" lang="en" sz="1400">
                <a:solidFill>
                  <a:schemeClr val="dk1"/>
                </a:solidFill>
              </a:rPr>
              <a:t> ($799)</a:t>
            </a:r>
            <a:endParaRPr b="1" sz="1400">
              <a:solidFill>
                <a:schemeClr val="dk1"/>
              </a:solidFill>
            </a:endParaRPr>
          </a:p>
          <a:p>
            <a:pPr indent="0" lvl="0" marL="0" marR="0" rtl="0" algn="ctr">
              <a:lnSpc>
                <a:spcPct val="115000"/>
              </a:lnSpc>
              <a:spcBef>
                <a:spcPts val="1600"/>
              </a:spcBef>
              <a:spcAft>
                <a:spcPts val="0"/>
              </a:spcAft>
              <a:buNone/>
            </a:pPr>
            <a:r>
              <a:rPr b="1" lang="en" sz="1400">
                <a:solidFill>
                  <a:srgbClr val="FF0000"/>
                </a:solidFill>
              </a:rPr>
              <a:t>Extra Storage - </a:t>
            </a:r>
            <a:r>
              <a:rPr b="1" lang="en" sz="1400" u="sng">
                <a:solidFill>
                  <a:srgbClr val="FF0000"/>
                </a:solidFill>
                <a:hlinkClick r:id="rId10"/>
              </a:rPr>
              <a:t>Click here!</a:t>
            </a:r>
            <a:r>
              <a:rPr b="1" lang="en" sz="1400">
                <a:solidFill>
                  <a:srgbClr val="FF0000"/>
                </a:solidFill>
              </a:rPr>
              <a:t> ($149.99)</a:t>
            </a:r>
            <a:endParaRPr b="1" sz="1400">
              <a:solidFill>
                <a:srgbClr val="FF0000"/>
              </a:solidFill>
            </a:endParaRPr>
          </a:p>
          <a:p>
            <a:pPr indent="0" lvl="0" marL="0" marR="0" rtl="0" algn="ctr">
              <a:lnSpc>
                <a:spcPct val="115000"/>
              </a:lnSpc>
              <a:spcBef>
                <a:spcPts val="1600"/>
              </a:spcBef>
              <a:spcAft>
                <a:spcPts val="0"/>
              </a:spcAft>
              <a:buNone/>
            </a:pPr>
            <a:r>
              <a:rPr b="1" lang="en" sz="1400">
                <a:solidFill>
                  <a:schemeClr val="dk1"/>
                </a:solidFill>
              </a:rPr>
              <a:t>Wireless Mouse - </a:t>
            </a:r>
            <a:r>
              <a:rPr b="1" lang="en" sz="1400" u="sng">
                <a:solidFill>
                  <a:schemeClr val="dk1"/>
                </a:solidFill>
                <a:hlinkClick r:id="rId11"/>
              </a:rPr>
              <a:t>Click here!</a:t>
            </a:r>
            <a:r>
              <a:rPr b="1" lang="en" sz="1400">
                <a:solidFill>
                  <a:schemeClr val="dk1"/>
                </a:solidFill>
              </a:rPr>
              <a:t> ($149.99)</a:t>
            </a:r>
            <a:endParaRPr b="1" sz="1400">
              <a:solidFill>
                <a:schemeClr val="dk1"/>
              </a:solidFill>
            </a:endParaRPr>
          </a:p>
          <a:p>
            <a:pPr indent="0" lvl="0" marL="0" marR="0" rtl="0" algn="ctr">
              <a:lnSpc>
                <a:spcPct val="115000"/>
              </a:lnSpc>
              <a:spcBef>
                <a:spcPts val="1600"/>
              </a:spcBef>
              <a:spcAft>
                <a:spcPts val="0"/>
              </a:spcAft>
              <a:buNone/>
            </a:pPr>
            <a:r>
              <a:rPr b="1" lang="en" sz="1400">
                <a:solidFill>
                  <a:srgbClr val="FF0000"/>
                </a:solidFill>
              </a:rPr>
              <a:t>Computer Bag - </a:t>
            </a:r>
            <a:r>
              <a:rPr b="1" lang="en" sz="1400" u="sng">
                <a:solidFill>
                  <a:srgbClr val="FF0000"/>
                </a:solidFill>
                <a:hlinkClick r:id="rId12"/>
              </a:rPr>
              <a:t>Click here!</a:t>
            </a:r>
            <a:r>
              <a:rPr b="1" lang="en" sz="1400">
                <a:solidFill>
                  <a:srgbClr val="FF0000"/>
                </a:solidFill>
              </a:rPr>
              <a:t> ($149.99)</a:t>
            </a:r>
            <a:endParaRPr b="1" sz="1400">
              <a:solidFill>
                <a:srgbClr val="FF0000"/>
              </a:solidFill>
            </a:endParaRPr>
          </a:p>
          <a:p>
            <a:pPr indent="0" lvl="0" marL="0" marR="0" rtl="0" algn="ctr">
              <a:lnSpc>
                <a:spcPct val="115000"/>
              </a:lnSpc>
              <a:spcBef>
                <a:spcPts val="1600"/>
              </a:spcBef>
              <a:spcAft>
                <a:spcPts val="0"/>
              </a:spcAft>
              <a:buNone/>
            </a:pPr>
            <a:r>
              <a:rPr b="1" lang="en" sz="1400">
                <a:solidFill>
                  <a:schemeClr val="dk1"/>
                </a:solidFill>
              </a:rPr>
              <a:t>Sick Glasses - </a:t>
            </a:r>
            <a:r>
              <a:rPr b="1" lang="en" sz="1400" u="sng">
                <a:solidFill>
                  <a:schemeClr val="dk1"/>
                </a:solidFill>
                <a:hlinkClick r:id="rId13"/>
              </a:rPr>
              <a:t>Click here!</a:t>
            </a:r>
            <a:r>
              <a:rPr b="1" lang="en" sz="1400">
                <a:solidFill>
                  <a:schemeClr val="dk1"/>
                </a:solidFill>
              </a:rPr>
              <a:t> ($99.99)</a:t>
            </a:r>
            <a:endParaRPr b="1" sz="1400">
              <a:solidFill>
                <a:schemeClr val="dk1"/>
              </a:solidFill>
            </a:endParaRPr>
          </a:p>
          <a:p>
            <a:pPr indent="0" lvl="0" marL="0" marR="0" rtl="0" algn="ctr">
              <a:lnSpc>
                <a:spcPct val="115000"/>
              </a:lnSpc>
              <a:spcBef>
                <a:spcPts val="1600"/>
              </a:spcBef>
              <a:spcAft>
                <a:spcPts val="1600"/>
              </a:spcAft>
              <a:buNone/>
            </a:pPr>
            <a:r>
              <a:t/>
            </a:r>
            <a:endParaRPr b="1" sz="1400">
              <a:solidFill>
                <a:schemeClr val="dk1"/>
              </a:solidFill>
            </a:endParaRPr>
          </a:p>
        </p:txBody>
      </p:sp>
      <p:sp>
        <p:nvSpPr>
          <p:cNvPr id="240" name="Google Shape;240;p26"/>
          <p:cNvSpPr txBox="1"/>
          <p:nvPr>
            <p:ph idx="1" type="body"/>
          </p:nvPr>
        </p:nvSpPr>
        <p:spPr>
          <a:xfrm>
            <a:off x="729450" y="581334"/>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729450" y="635204"/>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46" name="Google Shape;246;p27"/>
          <p:cNvSpPr txBox="1"/>
          <p:nvPr>
            <p:ph idx="1" type="body"/>
          </p:nvPr>
        </p:nvSpPr>
        <p:spPr>
          <a:xfrm>
            <a:off x="729450" y="1767125"/>
            <a:ext cx="7688700" cy="3319500"/>
          </a:xfrm>
          <a:prstGeom prst="rect">
            <a:avLst/>
          </a:prstGeom>
        </p:spPr>
        <p:txBody>
          <a:bodyPr anchorCtr="0" anchor="t" bIns="91425" lIns="91425" spcFirstLastPara="1" rIns="91425" wrap="square" tIns="91425">
            <a:noAutofit/>
          </a:bodyPr>
          <a:lstStyle/>
          <a:p>
            <a:pPr indent="0" lvl="0" marL="0" marR="0" rtl="0">
              <a:lnSpc>
                <a:spcPct val="115000"/>
              </a:lnSpc>
              <a:spcBef>
                <a:spcPts val="0"/>
              </a:spcBef>
              <a:spcAft>
                <a:spcPts val="0"/>
              </a:spcAft>
              <a:buNone/>
            </a:pPr>
            <a:r>
              <a:rPr lang="en" sz="1400">
                <a:solidFill>
                  <a:srgbClr val="000000"/>
                </a:solidFill>
              </a:rPr>
              <a:t>I’d choose the </a:t>
            </a:r>
            <a:r>
              <a:rPr b="1" i="1" lang="en" sz="1400">
                <a:solidFill>
                  <a:srgbClr val="000000"/>
                </a:solidFill>
              </a:rPr>
              <a:t>ASUS NovaGo TP370QL</a:t>
            </a:r>
            <a:r>
              <a:rPr lang="en" sz="1400">
                <a:solidFill>
                  <a:srgbClr val="000000"/>
                </a:solidFill>
              </a:rPr>
              <a:t> as my computer because it has surpassed the Inspiron 13 7000 2-in-1 in several ways such as its battery life (which allows the laptop to function longer than the competitor), its weight (easy to carry due to its weight), its security (less people will be able to steal my information and I wouldn’t have to worry too much about malware), and also its CPU (this laptop can last longer both internally and externally).  </a:t>
            </a:r>
            <a:endParaRPr sz="1400">
              <a:solidFill>
                <a:srgbClr val="000000"/>
              </a:solidFill>
            </a:endParaRPr>
          </a:p>
          <a:p>
            <a:pPr indent="0" lvl="0" marL="0" marR="0" rtl="0">
              <a:lnSpc>
                <a:spcPct val="115000"/>
              </a:lnSpc>
              <a:spcBef>
                <a:spcPts val="1600"/>
              </a:spcBef>
              <a:spcAft>
                <a:spcPts val="0"/>
              </a:spcAft>
              <a:buNone/>
            </a:pPr>
            <a:r>
              <a:rPr b="1" i="1" lang="en" sz="1400">
                <a:solidFill>
                  <a:srgbClr val="000000"/>
                </a:solidFill>
              </a:rPr>
              <a:t>Along with all of the stand alone specs of this laptop, I will be purchasing a one terabyte USB 3.0 external hard drive (this will be used as my overall backup for all of my files on my laptop).  </a:t>
            </a:r>
            <a:endParaRPr b="1" i="1" sz="1400">
              <a:solidFill>
                <a:srgbClr val="000000"/>
              </a:solidFill>
            </a:endParaRPr>
          </a:p>
          <a:p>
            <a:pPr indent="0" lvl="0" marL="0" marR="0" rtl="0">
              <a:lnSpc>
                <a:spcPct val="115000"/>
              </a:lnSpc>
              <a:spcBef>
                <a:spcPts val="1600"/>
              </a:spcBef>
              <a:spcAft>
                <a:spcPts val="1600"/>
              </a:spcAft>
              <a:buNone/>
            </a:pPr>
            <a:r>
              <a:rPr lang="en" sz="1400">
                <a:solidFill>
                  <a:srgbClr val="000000"/>
                </a:solidFill>
              </a:rPr>
              <a:t>They’re both good computers, however, personally I feel like the ASUS computer would be the perfect pick for myself. </a:t>
            </a:r>
            <a:endParaRPr sz="1400">
              <a:solidFill>
                <a:srgbClr val="000000"/>
              </a:solidFill>
            </a:endParaRPr>
          </a:p>
        </p:txBody>
      </p:sp>
      <p:sp>
        <p:nvSpPr>
          <p:cNvPr id="247" name="Google Shape;247;p27"/>
          <p:cNvSpPr txBox="1"/>
          <p:nvPr>
            <p:ph idx="1" type="body"/>
          </p:nvPr>
        </p:nvSpPr>
        <p:spPr>
          <a:xfrm>
            <a:off x="729450" y="1196475"/>
            <a:ext cx="7688700" cy="669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900">
                <a:solidFill>
                  <a:schemeClr val="accent3"/>
                </a:solidFill>
              </a:rPr>
              <a:t>Nishant Srivastava</a:t>
            </a:r>
            <a:endParaRPr sz="2900">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8"/>
          <p:cNvSpPr txBox="1"/>
          <p:nvPr>
            <p:ph idx="1" type="body"/>
          </p:nvPr>
        </p:nvSpPr>
        <p:spPr>
          <a:xfrm>
            <a:off x="729450" y="1730025"/>
            <a:ext cx="7688700" cy="2681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000000"/>
                </a:solidFill>
              </a:rPr>
              <a:t>I am sure there are better computers than </a:t>
            </a:r>
            <a:r>
              <a:rPr b="1" i="1" lang="en" sz="1400">
                <a:solidFill>
                  <a:srgbClr val="000000"/>
                </a:solidFill>
              </a:rPr>
              <a:t>Inspiron 13 7000 2-in-1</a:t>
            </a:r>
            <a:r>
              <a:rPr lang="en" sz="1400">
                <a:solidFill>
                  <a:srgbClr val="000000"/>
                </a:solidFill>
              </a:rPr>
              <a:t>, but I can say my computer is better. Nishant lists the terminology for computer’s spec, and he does not explain what that terminology means or does to his computer. On the other, my computer’s spec as evidence. I gathered information form the users who used my computer, and how they felt about the computer. Average person has no idea what that computer’s spec through looking at the computer specific terminology. The objective of this presentation is to compare the two computers and determine which computer is better. There has to be a direct evidence to show w one computer is better than another. </a:t>
            </a:r>
            <a:endParaRPr sz="1400">
              <a:solidFill>
                <a:srgbClr val="000000"/>
              </a:solidFill>
            </a:endParaRPr>
          </a:p>
          <a:p>
            <a:pPr indent="0" lvl="0" marL="0" rtl="0">
              <a:lnSpc>
                <a:spcPct val="100000"/>
              </a:lnSpc>
              <a:spcBef>
                <a:spcPts val="0"/>
              </a:spcBef>
              <a:spcAft>
                <a:spcPts val="0"/>
              </a:spcAft>
              <a:buNone/>
            </a:pPr>
            <a:r>
              <a:rPr lang="en" sz="1400">
                <a:solidFill>
                  <a:srgbClr val="000000"/>
                </a:solidFill>
              </a:rPr>
              <a:t>My computer is better for college use: faster RAM, open multiple tabs without affecting computer’s processing speed, maintain consistent normal temperature of about 88F degrees. </a:t>
            </a:r>
            <a:endParaRPr sz="1400">
              <a:solidFill>
                <a:srgbClr val="000000"/>
              </a:solidFill>
            </a:endParaRPr>
          </a:p>
          <a:p>
            <a:pPr indent="0" lvl="0" marL="0" rtl="0">
              <a:lnSpc>
                <a:spcPct val="100000"/>
              </a:lnSpc>
              <a:spcBef>
                <a:spcPts val="0"/>
              </a:spcBef>
              <a:spcAft>
                <a:spcPts val="0"/>
              </a:spcAft>
              <a:buNone/>
            </a:pPr>
            <a:r>
              <a:rPr lang="en" sz="1400">
                <a:solidFill>
                  <a:srgbClr val="000000"/>
                </a:solidFill>
              </a:rPr>
              <a:t>If I was the customer, I would purchase a computer with details that is understandable. </a:t>
            </a:r>
            <a:endParaRPr sz="1400">
              <a:solidFill>
                <a:srgbClr val="000000"/>
              </a:solidFill>
            </a:endParaRPr>
          </a:p>
        </p:txBody>
      </p:sp>
      <p:sp>
        <p:nvSpPr>
          <p:cNvPr id="253" name="Google Shape;253;p28"/>
          <p:cNvSpPr txBox="1"/>
          <p:nvPr>
            <p:ph type="title"/>
          </p:nvPr>
        </p:nvSpPr>
        <p:spPr>
          <a:xfrm>
            <a:off x="729450" y="635204"/>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54" name="Google Shape;254;p28"/>
          <p:cNvSpPr txBox="1"/>
          <p:nvPr>
            <p:ph idx="1" type="body"/>
          </p:nvPr>
        </p:nvSpPr>
        <p:spPr>
          <a:xfrm>
            <a:off x="729450" y="1196475"/>
            <a:ext cx="7688700" cy="669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900">
                <a:solidFill>
                  <a:schemeClr val="accent3"/>
                </a:solidFill>
              </a:rPr>
              <a:t>Kaito Tsumi</a:t>
            </a:r>
            <a:endParaRPr sz="2900">
              <a:solidFill>
                <a:schemeClr val="accent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Google Shape;259;p29"/>
          <p:cNvCxnSpPr>
            <a:stCxn id="260" idx="0"/>
            <a:endCxn id="261" idx="1"/>
          </p:cNvCxnSpPr>
          <p:nvPr/>
        </p:nvCxnSpPr>
        <p:spPr>
          <a:xfrm>
            <a:off x="4595862" y="2158425"/>
            <a:ext cx="1042500" cy="1000800"/>
          </a:xfrm>
          <a:prstGeom prst="straightConnector1">
            <a:avLst/>
          </a:prstGeom>
          <a:noFill/>
          <a:ln cap="flat" cmpd="sng" w="19050">
            <a:solidFill>
              <a:schemeClr val="accent2"/>
            </a:solidFill>
            <a:prstDash val="solid"/>
            <a:round/>
            <a:headEnd len="med" w="med" type="none"/>
            <a:tailEnd len="med" w="med" type="none"/>
          </a:ln>
        </p:spPr>
      </p:cxnSp>
      <p:cxnSp>
        <p:nvCxnSpPr>
          <p:cNvPr id="262" name="Google Shape;262;p29"/>
          <p:cNvCxnSpPr>
            <a:stCxn id="263" idx="3"/>
            <a:endCxn id="260" idx="0"/>
          </p:cNvCxnSpPr>
          <p:nvPr/>
        </p:nvCxnSpPr>
        <p:spPr>
          <a:xfrm flipH="1" rot="10800000">
            <a:off x="3553350" y="2158450"/>
            <a:ext cx="1042500" cy="1000800"/>
          </a:xfrm>
          <a:prstGeom prst="straightConnector1">
            <a:avLst/>
          </a:prstGeom>
          <a:noFill/>
          <a:ln cap="flat" cmpd="sng" w="19050">
            <a:solidFill>
              <a:schemeClr val="accent2"/>
            </a:solidFill>
            <a:prstDash val="solid"/>
            <a:round/>
            <a:headEnd len="med" w="med" type="none"/>
            <a:tailEnd len="med" w="med" type="none"/>
          </a:ln>
        </p:spPr>
      </p:cxnSp>
      <p:sp>
        <p:nvSpPr>
          <p:cNvPr id="263" name="Google Shape;263;p29"/>
          <p:cNvSpPr txBox="1"/>
          <p:nvPr>
            <p:ph idx="1" type="body"/>
          </p:nvPr>
        </p:nvSpPr>
        <p:spPr>
          <a:xfrm>
            <a:off x="727650" y="1450750"/>
            <a:ext cx="2825700" cy="3417000"/>
          </a:xfrm>
          <a:prstGeom prst="rect">
            <a:avLst/>
          </a:prstGeom>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nSpc>
                <a:spcPct val="115000"/>
              </a:lnSpc>
              <a:spcBef>
                <a:spcPts val="0"/>
              </a:spcBef>
              <a:spcAft>
                <a:spcPts val="1600"/>
              </a:spcAft>
              <a:buNone/>
            </a:pPr>
            <a:r>
              <a:rPr b="1" lang="en" sz="1400">
                <a:solidFill>
                  <a:schemeClr val="dk1"/>
                </a:solidFill>
              </a:rPr>
              <a:t>- </a:t>
            </a:r>
            <a:r>
              <a:rPr b="1" lang="en" sz="1400" u="sng">
                <a:solidFill>
                  <a:schemeClr val="dk1"/>
                </a:solidFill>
                <a:hlinkClick r:id="rId3"/>
              </a:rPr>
              <a:t>https://goo.gl/wGpB2g</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4"/>
              </a:rPr>
              <a:t>https://goo.gl/6V424V</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5"/>
              </a:rPr>
              <a:t>https://goo.gl/uLxMv2</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6"/>
              </a:rPr>
              <a:t>https://goo.gl/bnzEbK</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7"/>
              </a:rPr>
              <a:t>https://goo.gl/jpZoHt</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8"/>
              </a:rPr>
              <a:t>https://goo.gl/AYLtPd</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9"/>
              </a:rPr>
              <a:t>https://goo.gl/JV9dMX</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10"/>
              </a:rPr>
              <a:t>https://goo.gl/EML7Bd</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11"/>
              </a:rPr>
              <a:t>https://goo.gl/FgpoGw</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12"/>
              </a:rPr>
              <a:t>https://goo.gl/5ctXnm</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13"/>
              </a:rPr>
              <a:t>https://goo.gl/jBzedt</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14"/>
              </a:rPr>
              <a:t>https://goo.gl/1Kcphj</a:t>
            </a:r>
            <a:r>
              <a:rPr b="1" lang="en" sz="1400">
                <a:solidFill>
                  <a:schemeClr val="dk1"/>
                </a:solidFill>
              </a:rPr>
              <a:t> (picture)</a:t>
            </a:r>
            <a:br>
              <a:rPr b="1" lang="en" sz="1400">
                <a:solidFill>
                  <a:schemeClr val="dk1"/>
                </a:solidFill>
              </a:rPr>
            </a:br>
            <a:endParaRPr b="1" sz="1400">
              <a:solidFill>
                <a:schemeClr val="dk1"/>
              </a:solidFill>
            </a:endParaRPr>
          </a:p>
        </p:txBody>
      </p:sp>
      <p:sp>
        <p:nvSpPr>
          <p:cNvPr id="264" name="Google Shape;264;p29"/>
          <p:cNvSpPr txBox="1"/>
          <p:nvPr>
            <p:ph type="title"/>
          </p:nvPr>
        </p:nvSpPr>
        <p:spPr>
          <a:xfrm>
            <a:off x="727650" y="482804"/>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Citations</a:t>
            </a:r>
            <a:endParaRPr/>
          </a:p>
        </p:txBody>
      </p:sp>
      <p:sp>
        <p:nvSpPr>
          <p:cNvPr id="265" name="Google Shape;265;p29"/>
          <p:cNvSpPr txBox="1"/>
          <p:nvPr>
            <p:ph idx="1" type="body"/>
          </p:nvPr>
        </p:nvSpPr>
        <p:spPr>
          <a:xfrm>
            <a:off x="2543400" y="878626"/>
            <a:ext cx="4057200" cy="142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800">
                <a:solidFill>
                  <a:srgbClr val="000000"/>
                </a:solidFill>
              </a:rPr>
              <a:t>INCLUDED IN THIS SLIDE ARE </a:t>
            </a:r>
            <a:r>
              <a:rPr b="1" lang="en" sz="800">
                <a:solidFill>
                  <a:srgbClr val="FF0000"/>
                </a:solidFill>
              </a:rPr>
              <a:t>ALL</a:t>
            </a:r>
            <a:r>
              <a:rPr b="1" lang="en" sz="800">
                <a:solidFill>
                  <a:srgbClr val="000000"/>
                </a:solidFill>
              </a:rPr>
              <a:t> THE SOURCES USED FOR THIS PROJECT</a:t>
            </a:r>
            <a:br>
              <a:rPr b="1" lang="en" sz="800">
                <a:solidFill>
                  <a:srgbClr val="000000"/>
                </a:solidFill>
              </a:rPr>
            </a:br>
            <a:r>
              <a:rPr b="1" i="1" lang="en" sz="800">
                <a:solidFill>
                  <a:srgbClr val="000000"/>
                </a:solidFill>
              </a:rPr>
              <a:t>(some of these may be repeated)</a:t>
            </a:r>
            <a:endParaRPr b="1" i="1" sz="800">
              <a:solidFill>
                <a:srgbClr val="000000"/>
              </a:solidFill>
            </a:endParaRPr>
          </a:p>
        </p:txBody>
      </p:sp>
      <p:sp>
        <p:nvSpPr>
          <p:cNvPr id="261" name="Google Shape;261;p29"/>
          <p:cNvSpPr txBox="1"/>
          <p:nvPr>
            <p:ph idx="1" type="body"/>
          </p:nvPr>
        </p:nvSpPr>
        <p:spPr>
          <a:xfrm>
            <a:off x="5638375" y="1450750"/>
            <a:ext cx="2777700" cy="3417000"/>
          </a:xfrm>
          <a:prstGeom prst="rect">
            <a:avLst/>
          </a:prstGeom>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1600"/>
              </a:spcAft>
              <a:buNone/>
            </a:pPr>
            <a:r>
              <a:rPr b="1" lang="en" sz="1400">
                <a:solidFill>
                  <a:schemeClr val="dk1"/>
                </a:solidFill>
              </a:rPr>
              <a:t>- </a:t>
            </a:r>
            <a:r>
              <a:rPr b="1" lang="en" sz="1400" u="sng">
                <a:solidFill>
                  <a:schemeClr val="dk1"/>
                </a:solidFill>
                <a:hlinkClick r:id="rId15"/>
              </a:rPr>
              <a:t>https://goo.gl/AnJ9ZC</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16"/>
              </a:rPr>
              <a:t>https://goo.gl/e1wtTn</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17"/>
              </a:rPr>
              <a:t>https://goo.gl/ynLdHE</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18"/>
              </a:rPr>
              <a:t>https://goo.gl/fFcXsy</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19"/>
              </a:rPr>
              <a:t>https://goo.gl/r2f4d8</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20"/>
              </a:rPr>
              <a:t>https://goo.gl/fFcXsy</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21"/>
              </a:rPr>
              <a:t>https://goo.gl/dcVX9x</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22"/>
              </a:rPr>
              <a:t>https://goo.gl/Vfg4f1</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23"/>
              </a:rPr>
              <a:t>https://goo.gl/oioYD7</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24"/>
              </a:rPr>
              <a:t>https://goo.gl/QprRqP</a:t>
            </a:r>
            <a:r>
              <a:rPr b="1" lang="en" sz="1400">
                <a:solidFill>
                  <a:schemeClr val="dk1"/>
                </a:solidFill>
              </a:rPr>
              <a:t> (info)</a:t>
            </a:r>
            <a:br>
              <a:rPr b="1" lang="en" sz="1400">
                <a:solidFill>
                  <a:schemeClr val="dk1"/>
                </a:solidFill>
              </a:rPr>
            </a:br>
            <a:r>
              <a:rPr b="1" lang="en" sz="1400">
                <a:solidFill>
                  <a:schemeClr val="dk1"/>
                </a:solidFill>
              </a:rPr>
              <a:t>- </a:t>
            </a:r>
            <a:r>
              <a:rPr b="1" lang="en" sz="1400" u="sng">
                <a:solidFill>
                  <a:schemeClr val="dk1"/>
                </a:solidFill>
                <a:hlinkClick r:id="rId25"/>
              </a:rPr>
              <a:t>https://goo.gl/p7EqU4</a:t>
            </a:r>
            <a:r>
              <a:rPr b="1" lang="en" sz="1400">
                <a:solidFill>
                  <a:schemeClr val="dk1"/>
                </a:solidFill>
              </a:rPr>
              <a:t> (picture)</a:t>
            </a:r>
            <a:br>
              <a:rPr b="1" lang="en" sz="1400">
                <a:solidFill>
                  <a:schemeClr val="dk1"/>
                </a:solidFill>
              </a:rPr>
            </a:br>
            <a:r>
              <a:rPr b="1" lang="en" sz="1400">
                <a:solidFill>
                  <a:schemeClr val="dk1"/>
                </a:solidFill>
              </a:rPr>
              <a:t>- </a:t>
            </a:r>
            <a:r>
              <a:rPr b="1" lang="en" sz="1400" u="sng">
                <a:solidFill>
                  <a:schemeClr val="dk1"/>
                </a:solidFill>
                <a:hlinkClick r:id="rId26"/>
              </a:rPr>
              <a:t>https://goo.gl/3Y5woj</a:t>
            </a:r>
            <a:r>
              <a:rPr b="1" lang="en" sz="1400">
                <a:solidFill>
                  <a:schemeClr val="dk1"/>
                </a:solidFill>
              </a:rPr>
              <a:t> (picture)</a:t>
            </a:r>
            <a:endParaRPr b="1" sz="1400">
              <a:solidFill>
                <a:schemeClr val="dk1"/>
              </a:solidFill>
            </a:endParaRPr>
          </a:p>
        </p:txBody>
      </p:sp>
      <p:cxnSp>
        <p:nvCxnSpPr>
          <p:cNvPr id="266" name="Google Shape;266;p29"/>
          <p:cNvCxnSpPr>
            <a:stCxn id="263" idx="3"/>
            <a:endCxn id="261" idx="1"/>
          </p:cNvCxnSpPr>
          <p:nvPr/>
        </p:nvCxnSpPr>
        <p:spPr>
          <a:xfrm>
            <a:off x="3553350" y="3159250"/>
            <a:ext cx="2085000" cy="0"/>
          </a:xfrm>
          <a:prstGeom prst="straightConnector1">
            <a:avLst/>
          </a:prstGeom>
          <a:noFill/>
          <a:ln cap="flat" cmpd="sng" w="28575">
            <a:solidFill>
              <a:schemeClr val="accent2"/>
            </a:solidFill>
            <a:prstDash val="solid"/>
            <a:round/>
            <a:headEnd len="med" w="med" type="none"/>
            <a:tailEnd len="med" w="med" type="none"/>
          </a:ln>
        </p:spPr>
      </p:cxnSp>
      <p:sp>
        <p:nvSpPr>
          <p:cNvPr id="267" name="Google Shape;267;p29"/>
          <p:cNvSpPr txBox="1"/>
          <p:nvPr>
            <p:ph idx="1" type="body"/>
          </p:nvPr>
        </p:nvSpPr>
        <p:spPr>
          <a:xfrm>
            <a:off x="3886063" y="4097395"/>
            <a:ext cx="1419600" cy="475200"/>
          </a:xfrm>
          <a:prstGeom prst="rect">
            <a:avLst/>
          </a:prstGeom>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sz="800">
                <a:solidFill>
                  <a:schemeClr val="dk1"/>
                </a:solidFill>
              </a:rPr>
              <a:t>https://goo.gl/9E9tgr</a:t>
            </a:r>
            <a:endParaRPr b="1" i="1" sz="800">
              <a:solidFill>
                <a:schemeClr val="dk1"/>
              </a:solidFill>
            </a:endParaRPr>
          </a:p>
        </p:txBody>
      </p:sp>
      <p:cxnSp>
        <p:nvCxnSpPr>
          <p:cNvPr id="268" name="Google Shape;268;p29"/>
          <p:cNvCxnSpPr>
            <a:stCxn id="263" idx="3"/>
            <a:endCxn id="267" idx="1"/>
          </p:cNvCxnSpPr>
          <p:nvPr/>
        </p:nvCxnSpPr>
        <p:spPr>
          <a:xfrm>
            <a:off x="3553350" y="3159250"/>
            <a:ext cx="332700" cy="1175700"/>
          </a:xfrm>
          <a:prstGeom prst="straightConnector1">
            <a:avLst/>
          </a:prstGeom>
          <a:noFill/>
          <a:ln cap="flat" cmpd="sng" w="19050">
            <a:solidFill>
              <a:schemeClr val="accent2"/>
            </a:solidFill>
            <a:prstDash val="solid"/>
            <a:round/>
            <a:headEnd len="med" w="med" type="none"/>
            <a:tailEnd len="med" w="med" type="none"/>
          </a:ln>
        </p:spPr>
      </p:cxnSp>
      <p:cxnSp>
        <p:nvCxnSpPr>
          <p:cNvPr id="269" name="Google Shape;269;p29"/>
          <p:cNvCxnSpPr>
            <a:endCxn id="261" idx="1"/>
          </p:cNvCxnSpPr>
          <p:nvPr/>
        </p:nvCxnSpPr>
        <p:spPr>
          <a:xfrm flipH="1" rot="10800000">
            <a:off x="5305675" y="3159250"/>
            <a:ext cx="332700" cy="1194000"/>
          </a:xfrm>
          <a:prstGeom prst="straightConnector1">
            <a:avLst/>
          </a:prstGeom>
          <a:noFill/>
          <a:ln cap="flat" cmpd="sng" w="19050">
            <a:solidFill>
              <a:schemeClr val="accent2"/>
            </a:solidFill>
            <a:prstDash val="solid"/>
            <a:round/>
            <a:headEnd len="med" w="med" type="none"/>
            <a:tailEnd len="med" w="med" type="none"/>
          </a:ln>
        </p:spPr>
      </p:cxnSp>
      <p:sp>
        <p:nvSpPr>
          <p:cNvPr id="270" name="Google Shape;270;p29"/>
          <p:cNvSpPr txBox="1"/>
          <p:nvPr>
            <p:ph idx="1" type="body"/>
          </p:nvPr>
        </p:nvSpPr>
        <p:spPr>
          <a:xfrm>
            <a:off x="727652" y="3830100"/>
            <a:ext cx="7688700" cy="475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800">
                <a:solidFill>
                  <a:srgbClr val="6AA84F"/>
                </a:solidFill>
              </a:rPr>
              <a:t>for checking our project out</a:t>
            </a:r>
            <a:endParaRPr b="1" i="1" sz="800">
              <a:solidFill>
                <a:srgbClr val="6AA84F"/>
              </a:solidFill>
            </a:endParaRPr>
          </a:p>
        </p:txBody>
      </p:sp>
      <p:pic>
        <p:nvPicPr>
          <p:cNvPr id="260" name="Google Shape;260;p29"/>
          <p:cNvPicPr preferRelativeResize="0"/>
          <p:nvPr/>
        </p:nvPicPr>
        <p:blipFill>
          <a:blip r:embed="rId27">
            <a:alphaModFix/>
          </a:blip>
          <a:stretch>
            <a:fillRect/>
          </a:stretch>
        </p:blipFill>
        <p:spPr>
          <a:xfrm>
            <a:off x="3639325" y="2158425"/>
            <a:ext cx="1913075" cy="195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661279"/>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Computer A’s Description (Kaito)</a:t>
            </a:r>
            <a:endParaRPr/>
          </a:p>
        </p:txBody>
      </p:sp>
      <p:sp>
        <p:nvSpPr>
          <p:cNvPr id="96" name="Google Shape;96;p14"/>
          <p:cNvSpPr txBox="1"/>
          <p:nvPr>
            <p:ph idx="1" type="body"/>
          </p:nvPr>
        </p:nvSpPr>
        <p:spPr>
          <a:xfrm>
            <a:off x="213399" y="1840133"/>
            <a:ext cx="76887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t>Good for college use and school work </a:t>
            </a:r>
            <a:endParaRPr sz="1400"/>
          </a:p>
          <a:p>
            <a:pPr indent="0" lvl="0" marL="0" marR="0" rtl="0" algn="l">
              <a:lnSpc>
                <a:spcPct val="115000"/>
              </a:lnSpc>
              <a:spcBef>
                <a:spcPts val="1600"/>
              </a:spcBef>
              <a:spcAft>
                <a:spcPts val="0"/>
              </a:spcAft>
              <a:buNone/>
            </a:pPr>
            <a:r>
              <a:rPr lang="en">
                <a:solidFill>
                  <a:srgbClr val="494949"/>
                </a:solidFill>
                <a:latin typeface="Arial"/>
                <a:ea typeface="Arial"/>
                <a:cs typeface="Arial"/>
                <a:sym typeface="Arial"/>
              </a:rPr>
              <a:t>Touch screen </a:t>
            </a:r>
            <a:endParaRPr>
              <a:solidFill>
                <a:srgbClr val="494949"/>
              </a:solidFill>
              <a:latin typeface="Arial"/>
              <a:ea typeface="Arial"/>
              <a:cs typeface="Arial"/>
              <a:sym typeface="Arial"/>
            </a:endParaRPr>
          </a:p>
          <a:p>
            <a:pPr indent="0" lvl="0" marL="0" marR="0" rtl="0" algn="l">
              <a:lnSpc>
                <a:spcPct val="115000"/>
              </a:lnSpc>
              <a:spcBef>
                <a:spcPts val="1600"/>
              </a:spcBef>
              <a:spcAft>
                <a:spcPts val="0"/>
              </a:spcAft>
              <a:buNone/>
            </a:pPr>
            <a:r>
              <a:rPr lang="en">
                <a:solidFill>
                  <a:srgbClr val="494949"/>
                </a:solidFill>
                <a:latin typeface="Arial"/>
                <a:ea typeface="Arial"/>
                <a:cs typeface="Arial"/>
                <a:sym typeface="Arial"/>
              </a:rPr>
              <a:t>Keyboard is water resistance </a:t>
            </a:r>
            <a:endParaRPr>
              <a:solidFill>
                <a:srgbClr val="494949"/>
              </a:solidFill>
              <a:latin typeface="Arial"/>
              <a:ea typeface="Arial"/>
              <a:cs typeface="Arial"/>
              <a:sym typeface="Arial"/>
            </a:endParaRPr>
          </a:p>
          <a:p>
            <a:pPr indent="0" lvl="0" marL="0" marR="0" rtl="0" algn="l">
              <a:lnSpc>
                <a:spcPct val="115000"/>
              </a:lnSpc>
              <a:spcBef>
                <a:spcPts val="1600"/>
              </a:spcBef>
              <a:spcAft>
                <a:spcPts val="0"/>
              </a:spcAft>
              <a:buNone/>
            </a:pPr>
            <a:r>
              <a:rPr lang="en">
                <a:solidFill>
                  <a:srgbClr val="494949"/>
                </a:solidFill>
                <a:latin typeface="Arial"/>
                <a:ea typeface="Arial"/>
                <a:cs typeface="Arial"/>
                <a:sym typeface="Arial"/>
              </a:rPr>
              <a:t>RAM is better than average computer </a:t>
            </a:r>
            <a:endParaRPr>
              <a:solidFill>
                <a:srgbClr val="494949"/>
              </a:solidFill>
              <a:latin typeface="Arial"/>
              <a:ea typeface="Arial"/>
              <a:cs typeface="Arial"/>
              <a:sym typeface="Arial"/>
            </a:endParaRPr>
          </a:p>
          <a:p>
            <a:pPr indent="0" lvl="0" marL="0" marR="0" rtl="0" algn="l">
              <a:lnSpc>
                <a:spcPct val="115000"/>
              </a:lnSpc>
              <a:spcBef>
                <a:spcPts val="1600"/>
              </a:spcBef>
              <a:spcAft>
                <a:spcPts val="0"/>
              </a:spcAft>
              <a:buNone/>
            </a:pPr>
            <a:r>
              <a:rPr lang="en">
                <a:solidFill>
                  <a:srgbClr val="494949"/>
                </a:solidFill>
                <a:latin typeface="Arial"/>
                <a:ea typeface="Arial"/>
                <a:cs typeface="Arial"/>
                <a:sym typeface="Arial"/>
              </a:rPr>
              <a:t>Can perform multi-tasks </a:t>
            </a:r>
            <a:endParaRPr>
              <a:solidFill>
                <a:srgbClr val="494949"/>
              </a:solidFill>
              <a:latin typeface="Arial"/>
              <a:ea typeface="Arial"/>
              <a:cs typeface="Arial"/>
              <a:sym typeface="Arial"/>
            </a:endParaRPr>
          </a:p>
          <a:p>
            <a:pPr indent="0" lvl="0" marL="0" marR="0" rtl="0" algn="l">
              <a:lnSpc>
                <a:spcPct val="115000"/>
              </a:lnSpc>
              <a:spcBef>
                <a:spcPts val="1600"/>
              </a:spcBef>
              <a:spcAft>
                <a:spcPts val="0"/>
              </a:spcAft>
              <a:buNone/>
            </a:pPr>
            <a:r>
              <a:t/>
            </a:r>
            <a:endParaRPr>
              <a:solidFill>
                <a:srgbClr val="494949"/>
              </a:solidFill>
              <a:latin typeface="Arial"/>
              <a:ea typeface="Arial"/>
              <a:cs typeface="Arial"/>
              <a:sym typeface="Arial"/>
            </a:endParaRPr>
          </a:p>
          <a:p>
            <a:pPr indent="0" lvl="0" marL="0" marR="0" rtl="0" algn="l">
              <a:lnSpc>
                <a:spcPct val="115000"/>
              </a:lnSpc>
              <a:spcBef>
                <a:spcPts val="1600"/>
              </a:spcBef>
              <a:spcAft>
                <a:spcPts val="0"/>
              </a:spcAft>
              <a:buNone/>
            </a:pPr>
            <a:r>
              <a:t/>
            </a:r>
            <a:endParaRPr>
              <a:solidFill>
                <a:srgbClr val="494949"/>
              </a:solidFill>
              <a:latin typeface="Arial"/>
              <a:ea typeface="Arial"/>
              <a:cs typeface="Arial"/>
              <a:sym typeface="Arial"/>
            </a:endParaRPr>
          </a:p>
          <a:p>
            <a:pPr indent="0" lvl="0" marL="0" marR="0" rtl="0" algn="l">
              <a:lnSpc>
                <a:spcPct val="115000"/>
              </a:lnSpc>
              <a:spcBef>
                <a:spcPts val="1600"/>
              </a:spcBef>
              <a:spcAft>
                <a:spcPts val="1600"/>
              </a:spcAft>
              <a:buNone/>
            </a:pPr>
            <a:r>
              <a:t/>
            </a:r>
            <a:endParaRPr sz="1400"/>
          </a:p>
        </p:txBody>
      </p:sp>
      <p:sp>
        <p:nvSpPr>
          <p:cNvPr id="97" name="Google Shape;97;p14"/>
          <p:cNvSpPr txBox="1"/>
          <p:nvPr>
            <p:ph idx="1" type="body"/>
          </p:nvPr>
        </p:nvSpPr>
        <p:spPr>
          <a:xfrm>
            <a:off x="7771150" y="-76200"/>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800"/>
              <a:t>Sources:</a:t>
            </a:r>
            <a:br>
              <a:rPr lang="en" sz="800"/>
            </a:br>
            <a:r>
              <a:rPr lang="en" sz="800"/>
              <a:t>- </a:t>
            </a:r>
            <a:r>
              <a:rPr lang="en" sz="800" u="sng">
                <a:solidFill>
                  <a:schemeClr val="hlink"/>
                </a:solidFill>
                <a:hlinkClick r:id="rId3"/>
              </a:rPr>
              <a:t>https://goo.gl/uLxMv2</a:t>
            </a:r>
            <a:r>
              <a:rPr lang="en" sz="800"/>
              <a:t> (info)</a:t>
            </a:r>
            <a:endParaRPr sz="800"/>
          </a:p>
        </p:txBody>
      </p:sp>
      <p:sp>
        <p:nvSpPr>
          <p:cNvPr id="98" name="Google Shape;98;p14"/>
          <p:cNvSpPr txBox="1"/>
          <p:nvPr>
            <p:ph idx="1" type="body"/>
          </p:nvPr>
        </p:nvSpPr>
        <p:spPr>
          <a:xfrm>
            <a:off x="251975" y="1303911"/>
            <a:ext cx="76887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 - </a:t>
            </a:r>
            <a:r>
              <a:rPr i="1" lang="en" sz="3000">
                <a:solidFill>
                  <a:schemeClr val="accent3"/>
                </a:solidFill>
              </a:rPr>
              <a:t>Inspiron 13 7000 2-in-1</a:t>
            </a:r>
            <a:endParaRPr i="1" sz="3000">
              <a:solidFill>
                <a:schemeClr val="accent3"/>
              </a:solidFill>
            </a:endParaRPr>
          </a:p>
        </p:txBody>
      </p:sp>
      <p:pic>
        <p:nvPicPr>
          <p:cNvPr id="99" name="Google Shape;99;p14"/>
          <p:cNvPicPr preferRelativeResize="0"/>
          <p:nvPr/>
        </p:nvPicPr>
        <p:blipFill>
          <a:blip r:embed="rId4">
            <a:alphaModFix/>
          </a:blip>
          <a:stretch>
            <a:fillRect/>
          </a:stretch>
        </p:blipFill>
        <p:spPr>
          <a:xfrm>
            <a:off x="4228920" y="2050625"/>
            <a:ext cx="4189226" cy="270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29450" y="661279"/>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Computer B’s Description (Nishant)</a:t>
            </a:r>
            <a:endParaRPr/>
          </a:p>
        </p:txBody>
      </p:sp>
      <p:sp>
        <p:nvSpPr>
          <p:cNvPr id="105" name="Google Shape;105;p15"/>
          <p:cNvSpPr txBox="1"/>
          <p:nvPr>
            <p:ph idx="1" type="body"/>
          </p:nvPr>
        </p:nvSpPr>
        <p:spPr>
          <a:xfrm>
            <a:off x="137199" y="1840133"/>
            <a:ext cx="7688700" cy="307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General use (such as school work and watching videos) along with playing games.</a:t>
            </a:r>
            <a:endParaRPr sz="1400"/>
          </a:p>
          <a:p>
            <a:pPr indent="-317500" lvl="0" marL="457200" rtl="0">
              <a:spcBef>
                <a:spcPts val="0"/>
              </a:spcBef>
              <a:spcAft>
                <a:spcPts val="0"/>
              </a:spcAft>
              <a:buSzPts val="1400"/>
              <a:buChar char="-"/>
            </a:pPr>
            <a:r>
              <a:rPr lang="en" sz="1400"/>
              <a:t>Comes with Windows, however, this’ll be changed to Linux (more specifically, Ubuntu).  This is to keep all information stored on the laptop private whereas if you used Microsoft, it’d be </a:t>
            </a:r>
            <a:r>
              <a:rPr i="1" lang="en" sz="1400"/>
              <a:t>homed </a:t>
            </a:r>
            <a:r>
              <a:rPr lang="en" sz="1400"/>
              <a:t>to Microsoft.  Security is another issue where Ubuntu just obliterates Windows’ operating system.</a:t>
            </a:r>
            <a:endParaRPr sz="1400"/>
          </a:p>
          <a:p>
            <a:pPr indent="-317500" lvl="0" marL="457200" rtl="0">
              <a:spcBef>
                <a:spcPts val="0"/>
              </a:spcBef>
              <a:spcAft>
                <a:spcPts val="0"/>
              </a:spcAft>
              <a:buSzPts val="1400"/>
              <a:buChar char="-"/>
            </a:pPr>
            <a:r>
              <a:rPr lang="en" sz="1400"/>
              <a:t>The total price of this laptop will be </a:t>
            </a:r>
            <a:r>
              <a:rPr b="1" lang="en" sz="1400"/>
              <a:t>$799 (leaving me with only $551)</a:t>
            </a:r>
            <a:r>
              <a:rPr lang="en" sz="1400"/>
              <a:t> which comes with…</a:t>
            </a:r>
            <a:endParaRPr sz="1400"/>
          </a:p>
          <a:p>
            <a:pPr indent="-317500" lvl="1" marL="914400" rtl="0">
              <a:spcBef>
                <a:spcPts val="0"/>
              </a:spcBef>
              <a:spcAft>
                <a:spcPts val="0"/>
              </a:spcAft>
              <a:buSzPts val="1400"/>
              <a:buChar char="-"/>
            </a:pPr>
            <a:r>
              <a:rPr b="1" lang="en" sz="1400"/>
              <a:t>256 GB (gigabytes) of storage &amp; 8 GB (gigabytes) of RAM.</a:t>
            </a:r>
            <a:endParaRPr b="1" sz="1400"/>
          </a:p>
          <a:p>
            <a:pPr indent="-317500" lvl="1" marL="914400" rtl="0">
              <a:spcBef>
                <a:spcPts val="0"/>
              </a:spcBef>
              <a:spcAft>
                <a:spcPts val="0"/>
              </a:spcAft>
              <a:buSzPts val="1400"/>
              <a:buChar char="-"/>
            </a:pPr>
            <a:r>
              <a:rPr lang="en" sz="1400"/>
              <a:t>The display is </a:t>
            </a:r>
            <a:r>
              <a:rPr b="1" lang="en" sz="1400"/>
              <a:t>13.3 inches (LED screen) with a 1920 by 1080 pixel resolution</a:t>
            </a:r>
            <a:r>
              <a:rPr lang="en" sz="1400"/>
              <a:t>.</a:t>
            </a:r>
            <a:endParaRPr sz="1400"/>
          </a:p>
          <a:p>
            <a:pPr indent="-317500" lvl="1" marL="914400" rtl="0">
              <a:spcBef>
                <a:spcPts val="0"/>
              </a:spcBef>
              <a:spcAft>
                <a:spcPts val="0"/>
              </a:spcAft>
              <a:buSzPts val="1400"/>
              <a:buChar char="-"/>
            </a:pPr>
            <a:r>
              <a:rPr lang="en" sz="1400"/>
              <a:t>Weighs </a:t>
            </a:r>
            <a:r>
              <a:rPr b="1" lang="en" sz="1400"/>
              <a:t>~3 pounds</a:t>
            </a:r>
            <a:endParaRPr b="1" sz="1400"/>
          </a:p>
          <a:p>
            <a:pPr indent="-317500" lvl="1" marL="914400" rtl="0">
              <a:spcBef>
                <a:spcPts val="0"/>
              </a:spcBef>
              <a:spcAft>
                <a:spcPts val="0"/>
              </a:spcAft>
              <a:buSzPts val="1400"/>
              <a:buChar char="-"/>
            </a:pPr>
            <a:r>
              <a:rPr lang="en" sz="1400"/>
              <a:t>Battery life lasts </a:t>
            </a:r>
            <a:r>
              <a:rPr b="1" lang="en" sz="1400"/>
              <a:t>22 hours</a:t>
            </a:r>
            <a:r>
              <a:rPr lang="en" sz="1400"/>
              <a:t>!</a:t>
            </a:r>
            <a:endParaRPr sz="1400"/>
          </a:p>
        </p:txBody>
      </p:sp>
      <p:sp>
        <p:nvSpPr>
          <p:cNvPr id="106" name="Google Shape;106;p15"/>
          <p:cNvSpPr txBox="1"/>
          <p:nvPr>
            <p:ph idx="1" type="body"/>
          </p:nvPr>
        </p:nvSpPr>
        <p:spPr>
          <a:xfrm>
            <a:off x="137199" y="1148100"/>
            <a:ext cx="76887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 - </a:t>
            </a:r>
            <a:r>
              <a:rPr i="1" lang="en" sz="3000">
                <a:solidFill>
                  <a:schemeClr val="accent3"/>
                </a:solidFill>
              </a:rPr>
              <a:t>ASUS NovaGo TP370QL</a:t>
            </a:r>
            <a:endParaRPr i="1" sz="3000">
              <a:solidFill>
                <a:schemeClr val="accent3"/>
              </a:solidFill>
            </a:endParaRPr>
          </a:p>
        </p:txBody>
      </p:sp>
      <p:sp>
        <p:nvSpPr>
          <p:cNvPr id="107" name="Google Shape;107;p15"/>
          <p:cNvSpPr txBox="1"/>
          <p:nvPr>
            <p:ph idx="1" type="body"/>
          </p:nvPr>
        </p:nvSpPr>
        <p:spPr>
          <a:xfrm>
            <a:off x="77538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3"/>
              </a:rPr>
              <a:t>https://goo.gl/bnzEbK</a:t>
            </a:r>
            <a:r>
              <a:rPr b="1" lang="en" sz="800"/>
              <a:t> (info)</a:t>
            </a:r>
            <a:br>
              <a:rPr b="1" lang="en" sz="800"/>
            </a:br>
            <a:r>
              <a:rPr b="1" lang="en" sz="800"/>
              <a:t>- </a:t>
            </a:r>
            <a:r>
              <a:rPr b="1" lang="en" sz="800" u="sng">
                <a:solidFill>
                  <a:schemeClr val="hlink"/>
                </a:solidFill>
                <a:hlinkClick r:id="rId4"/>
              </a:rPr>
              <a:t>https://goo.gl/jpZoHt</a:t>
            </a:r>
            <a:r>
              <a:rPr b="1" lang="en" sz="800"/>
              <a:t> (Info)</a:t>
            </a:r>
            <a:endParaRPr b="1" sz="800"/>
          </a:p>
        </p:txBody>
      </p:sp>
      <p:pic>
        <p:nvPicPr>
          <p:cNvPr id="108" name="Google Shape;108;p15"/>
          <p:cNvPicPr preferRelativeResize="0"/>
          <p:nvPr/>
        </p:nvPicPr>
        <p:blipFill rotWithShape="1">
          <a:blip r:embed="rId5">
            <a:alphaModFix/>
          </a:blip>
          <a:srcRect b="1784" l="3284" r="1784" t="3284"/>
          <a:stretch/>
        </p:blipFill>
        <p:spPr>
          <a:xfrm rot="339526">
            <a:off x="7213000" y="3641175"/>
            <a:ext cx="1790400" cy="1184826"/>
          </a:xfrm>
          <a:prstGeom prst="rect">
            <a:avLst/>
          </a:prstGeom>
          <a:noFill/>
          <a:ln>
            <a:noFill/>
          </a:ln>
        </p:spPr>
      </p:pic>
      <p:sp>
        <p:nvSpPr>
          <p:cNvPr id="109" name="Google Shape;109;p15"/>
          <p:cNvSpPr txBox="1"/>
          <p:nvPr>
            <p:ph idx="1" type="body"/>
          </p:nvPr>
        </p:nvSpPr>
        <p:spPr>
          <a:xfrm rot="340913">
            <a:off x="7763712" y="4792607"/>
            <a:ext cx="1905964" cy="1423869"/>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800" u="sng">
                <a:solidFill>
                  <a:schemeClr val="hlink"/>
                </a:solidFill>
                <a:hlinkClick r:id="rId6"/>
              </a:rPr>
              <a:t>https://goo.gl/wGpB2g</a:t>
            </a:r>
            <a:endParaRPr sz="800"/>
          </a:p>
          <a:p>
            <a:pPr indent="0" lvl="0" marL="0" rtl="0">
              <a:spcBef>
                <a:spcPts val="1600"/>
              </a:spcBef>
              <a:spcAft>
                <a:spcPts val="1600"/>
              </a:spcAft>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3785478" y="2502264"/>
            <a:ext cx="1576638" cy="1138799"/>
          </a:xfrm>
          <a:prstGeom prst="rect">
            <a:avLst/>
          </a:prstGeom>
          <a:noFill/>
          <a:ln>
            <a:noFill/>
          </a:ln>
        </p:spPr>
      </p:pic>
      <p:sp>
        <p:nvSpPr>
          <p:cNvPr id="115" name="Google Shape;115;p16"/>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sp>
        <p:nvSpPr>
          <p:cNvPr id="116" name="Google Shape;116;p16"/>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16 GB RAM </a:t>
            </a:r>
            <a:endParaRPr sz="1400"/>
          </a:p>
          <a:p>
            <a:pPr indent="-317500" lvl="0" marL="457200" marR="0" rtl="0" algn="l">
              <a:lnSpc>
                <a:spcPct val="115000"/>
              </a:lnSpc>
              <a:spcBef>
                <a:spcPts val="0"/>
              </a:spcBef>
              <a:spcAft>
                <a:spcPts val="0"/>
              </a:spcAft>
              <a:buSzPts val="1400"/>
              <a:buChar char="-"/>
            </a:pPr>
            <a:r>
              <a:rPr lang="en" sz="1400"/>
              <a:t>Most computers have 16 GB  of RAM</a:t>
            </a:r>
            <a:endParaRPr sz="1400"/>
          </a:p>
          <a:p>
            <a:pPr indent="-317500" lvl="0" marL="457200" marR="0" rtl="0" algn="l">
              <a:lnSpc>
                <a:spcPct val="115000"/>
              </a:lnSpc>
              <a:spcBef>
                <a:spcPts val="0"/>
              </a:spcBef>
              <a:spcAft>
                <a:spcPts val="0"/>
              </a:spcAft>
              <a:buSzPts val="1400"/>
              <a:buChar char="-"/>
            </a:pPr>
            <a:r>
              <a:rPr lang="en" sz="1400"/>
              <a:t>Sufficient data processing for college use. </a:t>
            </a:r>
            <a:endParaRPr sz="1400"/>
          </a:p>
          <a:p>
            <a:pPr indent="-317500" lvl="0" marL="457200" marR="0" rtl="0" algn="l">
              <a:lnSpc>
                <a:spcPct val="115000"/>
              </a:lnSpc>
              <a:spcBef>
                <a:spcPts val="0"/>
              </a:spcBef>
              <a:spcAft>
                <a:spcPts val="0"/>
              </a:spcAft>
              <a:buSzPts val="1400"/>
              <a:buChar char="-"/>
            </a:pPr>
            <a:r>
              <a:rPr lang="en" sz="1400"/>
              <a:t>There are better RAM available, but it is not worth the cost.</a:t>
            </a:r>
            <a:endParaRPr sz="1400"/>
          </a:p>
        </p:txBody>
      </p:sp>
      <p:sp>
        <p:nvSpPr>
          <p:cNvPr id="117" name="Google Shape;117;p16"/>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18" name="Google Shape;118;p16"/>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https://goo.gl/AYLtPd</a:t>
            </a:r>
            <a:r>
              <a:rPr b="1" lang="en" sz="800"/>
              <a:t> (picture)</a:t>
            </a:r>
            <a:endParaRPr b="1" sz="800"/>
          </a:p>
        </p:txBody>
      </p:sp>
      <p:sp>
        <p:nvSpPr>
          <p:cNvPr id="119" name="Google Shape;119;p16"/>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8 GB of ram is suitable for any college student.  Most college students don’t play videogames on their computers (they’re more social instead).</a:t>
            </a:r>
            <a:endParaRPr sz="1400"/>
          </a:p>
          <a:p>
            <a:pPr indent="-317500" lvl="0" marL="457200" marR="0" rtl="0" algn="l">
              <a:lnSpc>
                <a:spcPct val="115000"/>
              </a:lnSpc>
              <a:spcBef>
                <a:spcPts val="0"/>
              </a:spcBef>
              <a:spcAft>
                <a:spcPts val="0"/>
              </a:spcAft>
              <a:buSzPts val="1400"/>
              <a:buChar char="-"/>
            </a:pPr>
            <a:r>
              <a:rPr lang="en" sz="1400"/>
              <a:t>8 GB isn’t the superior RAM size for any computer, however, it gets the job done!</a:t>
            </a:r>
            <a:endParaRPr sz="1400"/>
          </a:p>
        </p:txBody>
      </p:sp>
      <p:sp>
        <p:nvSpPr>
          <p:cNvPr id="120" name="Google Shape;120;p16"/>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21" name="Google Shape;121;p16"/>
          <p:cNvSpPr txBox="1"/>
          <p:nvPr>
            <p:ph idx="1" type="body"/>
          </p:nvPr>
        </p:nvSpPr>
        <p:spPr>
          <a:xfrm>
            <a:off x="2979600" y="4619601"/>
            <a:ext cx="39192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200">
                <a:solidFill>
                  <a:schemeClr val="dk1"/>
                </a:solidFill>
              </a:rPr>
              <a:t>Conclusion:</a:t>
            </a:r>
            <a:br>
              <a:rPr b="1" lang="en" sz="1200">
                <a:solidFill>
                  <a:schemeClr val="dk1"/>
                </a:solidFill>
              </a:rPr>
            </a:br>
            <a:r>
              <a:rPr b="1" lang="en" sz="1200">
                <a:solidFill>
                  <a:schemeClr val="dk1"/>
                </a:solidFill>
              </a:rPr>
              <a:t>Computer A is more suited for data processing.</a:t>
            </a:r>
            <a:endParaRPr b="1"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3">
            <a:alphaModFix/>
          </a:blip>
          <a:srcRect b="4054" l="4363" r="5114" t="3787"/>
          <a:stretch/>
        </p:blipFill>
        <p:spPr>
          <a:xfrm>
            <a:off x="3747425" y="2186450"/>
            <a:ext cx="1533850" cy="1561400"/>
          </a:xfrm>
          <a:prstGeom prst="rect">
            <a:avLst/>
          </a:prstGeom>
          <a:noFill/>
          <a:ln>
            <a:noFill/>
          </a:ln>
        </p:spPr>
      </p:pic>
      <p:sp>
        <p:nvSpPr>
          <p:cNvPr id="127" name="Google Shape;127;p17"/>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p:txBody>
      </p:sp>
      <p:sp>
        <p:nvSpPr>
          <p:cNvPr id="128" name="Google Shape;128;p17"/>
          <p:cNvSpPr txBox="1"/>
          <p:nvPr>
            <p:ph idx="1" type="body"/>
          </p:nvPr>
        </p:nvSpPr>
        <p:spPr>
          <a:xfrm>
            <a:off x="356549" y="1840125"/>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With 10 tabs open in </a:t>
            </a:r>
            <a:r>
              <a:rPr lang="en" sz="1400">
                <a:uFill>
                  <a:noFill/>
                </a:uFill>
                <a:hlinkClick r:id="rId4"/>
              </a:rPr>
              <a:t>Google Chrome</a:t>
            </a:r>
            <a:r>
              <a:rPr lang="en" sz="1400"/>
              <a:t> and </a:t>
            </a:r>
            <a:r>
              <a:rPr lang="en" sz="1400">
                <a:uFill>
                  <a:noFill/>
                </a:uFill>
                <a:hlinkClick r:id="rId5"/>
              </a:rPr>
              <a:t>Microsoft Edge</a:t>
            </a:r>
            <a:r>
              <a:rPr lang="en" sz="1400"/>
              <a:t> -- including streams from </a:t>
            </a:r>
            <a:r>
              <a:rPr lang="en" sz="1400">
                <a:uFill>
                  <a:noFill/>
                </a:uFill>
                <a:hlinkClick r:id="rId6"/>
              </a:rPr>
              <a:t>YouTube</a:t>
            </a:r>
            <a:r>
              <a:rPr lang="en" sz="1400"/>
              <a:t>, </a:t>
            </a:r>
            <a:r>
              <a:rPr lang="en" sz="1400">
                <a:uFill>
                  <a:noFill/>
                </a:uFill>
                <a:hlinkClick r:id="rId7"/>
              </a:rPr>
              <a:t>Pandora</a:t>
            </a:r>
            <a:r>
              <a:rPr lang="en" sz="1400"/>
              <a:t> and </a:t>
            </a:r>
            <a:r>
              <a:rPr lang="en" sz="1400">
                <a:uFill>
                  <a:noFill/>
                </a:uFill>
                <a:hlinkClick r:id="rId8"/>
              </a:rPr>
              <a:t>Netflix</a:t>
            </a:r>
            <a:r>
              <a:rPr lang="en" sz="1400"/>
              <a:t> -- didn't experience any lag.</a:t>
            </a:r>
            <a:endParaRPr sz="1400"/>
          </a:p>
        </p:txBody>
      </p:sp>
      <p:sp>
        <p:nvSpPr>
          <p:cNvPr id="129" name="Google Shape;129;p17"/>
          <p:cNvSpPr txBox="1"/>
          <p:nvPr>
            <p:ph idx="1" type="body"/>
          </p:nvPr>
        </p:nvSpPr>
        <p:spPr>
          <a:xfrm>
            <a:off x="729450" y="1460300"/>
            <a:ext cx="3273900" cy="462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30" name="Google Shape;130;p17"/>
          <p:cNvSpPr txBox="1"/>
          <p:nvPr>
            <p:ph idx="1" type="body"/>
          </p:nvPr>
        </p:nvSpPr>
        <p:spPr>
          <a:xfrm>
            <a:off x="7557652"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9"/>
              </a:rPr>
              <a:t>https://goo.gl/JV9dMX</a:t>
            </a:r>
            <a:r>
              <a:rPr b="1" lang="en" sz="800"/>
              <a:t> </a:t>
            </a:r>
            <a:r>
              <a:rPr b="1" lang="en" sz="800"/>
              <a:t>(picture)</a:t>
            </a:r>
            <a:br>
              <a:rPr b="1" lang="en" sz="800"/>
            </a:br>
            <a:r>
              <a:rPr b="1" lang="en" sz="800"/>
              <a:t>- </a:t>
            </a:r>
            <a:r>
              <a:rPr b="1" lang="en" sz="800" u="sng">
                <a:solidFill>
                  <a:schemeClr val="hlink"/>
                </a:solidFill>
                <a:hlinkClick r:id="rId10"/>
              </a:rPr>
              <a:t>https://goo.gl/EML7Bd</a:t>
            </a:r>
            <a:r>
              <a:rPr b="1" lang="en" sz="800"/>
              <a:t> (info)</a:t>
            </a:r>
            <a:br>
              <a:rPr b="1" lang="en" sz="800"/>
            </a:br>
            <a:r>
              <a:rPr b="1" lang="en" sz="800"/>
              <a:t>- </a:t>
            </a:r>
            <a:r>
              <a:rPr b="1" lang="en" sz="800" u="sng">
                <a:solidFill>
                  <a:schemeClr val="hlink"/>
                </a:solidFill>
                <a:hlinkClick r:id="rId11"/>
              </a:rPr>
              <a:t>https://goo.gl/FgpoGw</a:t>
            </a:r>
            <a:r>
              <a:rPr b="1" lang="en" sz="800"/>
              <a:t> (info)</a:t>
            </a:r>
            <a:endParaRPr b="1" sz="800"/>
          </a:p>
        </p:txBody>
      </p:sp>
      <p:sp>
        <p:nvSpPr>
          <p:cNvPr id="131" name="Google Shape;131;p17"/>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This computer’s CPU is called, “Qualcomm Snapdragon™ 835 Mobile Processor”.  Compared to computer a’s CPU, this is not the best for performance, however, it is the best option if you’re interested in a computer that can last long (it’s metrics are superior).</a:t>
            </a:r>
            <a:endParaRPr sz="1400"/>
          </a:p>
          <a:p>
            <a:pPr indent="0" lvl="0" marL="0" marR="0" rtl="0" algn="l">
              <a:lnSpc>
                <a:spcPct val="115000"/>
              </a:lnSpc>
              <a:spcBef>
                <a:spcPts val="1600"/>
              </a:spcBef>
              <a:spcAft>
                <a:spcPts val="1600"/>
              </a:spcAft>
              <a:buNone/>
            </a:pPr>
            <a:r>
              <a:t/>
            </a:r>
            <a:endParaRPr sz="1400"/>
          </a:p>
        </p:txBody>
      </p:sp>
      <p:sp>
        <p:nvSpPr>
          <p:cNvPr id="132" name="Google Shape;132;p17"/>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33" name="Google Shape;133;p17"/>
          <p:cNvSpPr txBox="1"/>
          <p:nvPr>
            <p:ph idx="1" type="body"/>
          </p:nvPr>
        </p:nvSpPr>
        <p:spPr>
          <a:xfrm>
            <a:off x="2072350" y="4209890"/>
            <a:ext cx="48840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200">
                <a:solidFill>
                  <a:schemeClr val="dk1"/>
                </a:solidFill>
              </a:rPr>
              <a:t>Conclusion:</a:t>
            </a:r>
            <a:br>
              <a:rPr b="1" lang="en" sz="1200">
                <a:solidFill>
                  <a:schemeClr val="dk1"/>
                </a:solidFill>
              </a:rPr>
            </a:br>
            <a:r>
              <a:rPr b="1" lang="en" sz="1200">
                <a:solidFill>
                  <a:schemeClr val="dk1"/>
                </a:solidFill>
              </a:rPr>
              <a:t>Intel (computer a) is superior when it comes to performance, however, </a:t>
            </a:r>
            <a:r>
              <a:rPr b="1" lang="en" sz="1200">
                <a:solidFill>
                  <a:schemeClr val="dk1"/>
                </a:solidFill>
              </a:rPr>
              <a:t>Qualcomm</a:t>
            </a:r>
            <a:r>
              <a:rPr b="1" lang="en" sz="1200">
                <a:solidFill>
                  <a:schemeClr val="dk1"/>
                </a:solidFill>
              </a:rPr>
              <a:t> Snapdragon (computer b) is superior when it comes to it’s battery life and where most of its energy is derived into.</a:t>
            </a:r>
            <a:endParaRPr b="1"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18"/>
          <p:cNvPicPr preferRelativeResize="0"/>
          <p:nvPr/>
        </p:nvPicPr>
        <p:blipFill rotWithShape="1">
          <a:blip r:embed="rId3">
            <a:alphaModFix/>
          </a:blip>
          <a:srcRect b="15560" l="9041" r="7936" t="17253"/>
          <a:stretch/>
        </p:blipFill>
        <p:spPr>
          <a:xfrm>
            <a:off x="3585866" y="2788775"/>
            <a:ext cx="1975875" cy="799491"/>
          </a:xfrm>
          <a:prstGeom prst="rect">
            <a:avLst/>
          </a:prstGeom>
          <a:noFill/>
          <a:ln>
            <a:noFill/>
          </a:ln>
        </p:spPr>
      </p:pic>
      <p:sp>
        <p:nvSpPr>
          <p:cNvPr id="139" name="Google Shape;139;p18"/>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Resolution</a:t>
            </a:r>
            <a:endParaRPr/>
          </a:p>
        </p:txBody>
      </p:sp>
      <p:sp>
        <p:nvSpPr>
          <p:cNvPr id="140" name="Google Shape;140;p18"/>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13.3-inch FHD (1920x1080) Touch Display</a:t>
            </a:r>
            <a:endParaRPr sz="1400"/>
          </a:p>
          <a:p>
            <a:pPr indent="-317500" lvl="0" marL="457200" marR="0" rtl="0" algn="l">
              <a:lnSpc>
                <a:spcPct val="115000"/>
              </a:lnSpc>
              <a:spcBef>
                <a:spcPts val="0"/>
              </a:spcBef>
              <a:spcAft>
                <a:spcPts val="0"/>
              </a:spcAft>
              <a:buSzPts val="1400"/>
              <a:buChar char="-"/>
            </a:pPr>
            <a:r>
              <a:rPr lang="en" sz="1400"/>
              <a:t>This computer is close with computer b when it comes to its resolution, however, it beats computer b’s specs because it             is touch screen which people tend to like nowadays.</a:t>
            </a:r>
            <a:endParaRPr sz="1400"/>
          </a:p>
        </p:txBody>
      </p:sp>
      <p:sp>
        <p:nvSpPr>
          <p:cNvPr id="141" name="Google Shape;141;p18"/>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42" name="Google Shape;142;p18"/>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https://goo.gl/5ctXnm</a:t>
            </a:r>
            <a:r>
              <a:rPr b="1" lang="en" sz="800"/>
              <a:t> </a:t>
            </a:r>
            <a:r>
              <a:rPr b="1" lang="en" sz="800"/>
              <a:t>(picture)</a:t>
            </a:r>
            <a:endParaRPr b="1" sz="800"/>
          </a:p>
        </p:txBody>
      </p:sp>
      <p:sp>
        <p:nvSpPr>
          <p:cNvPr id="143" name="Google Shape;143;p18"/>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44" name="Google Shape;144;p18"/>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13.3-inch FHD (1920x1080)</a:t>
            </a:r>
            <a:br>
              <a:rPr lang="en" sz="1400"/>
            </a:br>
            <a:r>
              <a:rPr lang="en" sz="1400"/>
              <a:t>No touch display</a:t>
            </a:r>
            <a:endParaRPr sz="1400"/>
          </a:p>
          <a:p>
            <a:pPr indent="-317500" lvl="0" marL="457200" marR="0" rtl="0" algn="l">
              <a:lnSpc>
                <a:spcPct val="115000"/>
              </a:lnSpc>
              <a:spcBef>
                <a:spcPts val="0"/>
              </a:spcBef>
              <a:spcAft>
                <a:spcPts val="0"/>
              </a:spcAft>
              <a:buSzPts val="1400"/>
              <a:buChar char="-"/>
            </a:pPr>
            <a:r>
              <a:rPr lang="en" sz="1400"/>
              <a:t>This computer is neck and neck with computer a’s resolution, however, this computer doesn’t have the capability of touch screen but computer a does!</a:t>
            </a:r>
            <a:endParaRPr sz="1400"/>
          </a:p>
        </p:txBody>
      </p:sp>
      <p:sp>
        <p:nvSpPr>
          <p:cNvPr id="145" name="Google Shape;145;p18"/>
          <p:cNvSpPr txBox="1"/>
          <p:nvPr>
            <p:ph idx="1" type="body"/>
          </p:nvPr>
        </p:nvSpPr>
        <p:spPr>
          <a:xfrm>
            <a:off x="2612390" y="4099806"/>
            <a:ext cx="39192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a beats computer b just because it has the upper hand in regards to touch screen!  They both are suitable computers for anyone, but artists may prefer computer a because of its capability of a touch screen.</a:t>
            </a:r>
            <a:endParaRPr b="1"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3">
            <a:alphaModFix/>
          </a:blip>
          <a:srcRect b="28953" l="7431" r="10721" t="24005"/>
          <a:stretch/>
        </p:blipFill>
        <p:spPr>
          <a:xfrm>
            <a:off x="3892562" y="2878823"/>
            <a:ext cx="1358875" cy="625038"/>
          </a:xfrm>
          <a:prstGeom prst="rect">
            <a:avLst/>
          </a:prstGeom>
          <a:noFill/>
          <a:ln>
            <a:noFill/>
          </a:ln>
        </p:spPr>
      </p:pic>
      <p:sp>
        <p:nvSpPr>
          <p:cNvPr id="151" name="Google Shape;151;p19"/>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Size</a:t>
            </a:r>
            <a:endParaRPr/>
          </a:p>
        </p:txBody>
      </p:sp>
      <p:sp>
        <p:nvSpPr>
          <p:cNvPr id="152" name="Google Shape;152;p19"/>
          <p:cNvSpPr txBox="1"/>
          <p:nvPr>
            <p:ph idx="1" type="body"/>
          </p:nvPr>
        </p:nvSpPr>
        <p:spPr>
          <a:xfrm>
            <a:off x="729450" y="1244853"/>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53" name="Google Shape;153;p19"/>
          <p:cNvSpPr txBox="1"/>
          <p:nvPr>
            <p:ph idx="1" type="body"/>
          </p:nvPr>
        </p:nvSpPr>
        <p:spPr>
          <a:xfrm>
            <a:off x="729449" y="1936878"/>
            <a:ext cx="3273900" cy="307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Height: 15.51 mm (0.61 inches)</a:t>
            </a:r>
            <a:br>
              <a:rPr lang="en" sz="1400"/>
            </a:br>
            <a:r>
              <a:rPr lang="en" sz="1400"/>
              <a:t>Width: 309.6 mm (12.19 inches)</a:t>
            </a:r>
            <a:br>
              <a:rPr lang="en" sz="1400"/>
            </a:br>
            <a:r>
              <a:rPr lang="en" sz="1400"/>
              <a:t>Depth: 215.7 mm (8.5 inches)</a:t>
            </a:r>
            <a:endParaRPr sz="1400"/>
          </a:p>
          <a:p>
            <a:pPr indent="-317500" lvl="0" marL="457200" rtl="0">
              <a:spcBef>
                <a:spcPts val="0"/>
              </a:spcBef>
              <a:spcAft>
                <a:spcPts val="0"/>
              </a:spcAft>
              <a:buSzPts val="1400"/>
              <a:buChar char="-"/>
            </a:pPr>
            <a:r>
              <a:rPr lang="en" sz="1400"/>
              <a:t>Compared to computer b’s specs, this is a tad bit larger (height), but beats b in everything else (width &amp; depth).</a:t>
            </a:r>
            <a:endParaRPr sz="1400"/>
          </a:p>
        </p:txBody>
      </p:sp>
      <p:sp>
        <p:nvSpPr>
          <p:cNvPr id="154" name="Google Shape;154;p19"/>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https://goo.gl/jBzedt</a:t>
            </a:r>
            <a:r>
              <a:rPr b="1" lang="en" sz="800"/>
              <a:t> </a:t>
            </a:r>
            <a:r>
              <a:rPr b="1" lang="en" sz="800"/>
              <a:t>(picture)</a:t>
            </a:r>
            <a:endParaRPr b="1" sz="800"/>
          </a:p>
        </p:txBody>
      </p:sp>
      <p:sp>
        <p:nvSpPr>
          <p:cNvPr id="155" name="Google Shape;155;p19"/>
          <p:cNvSpPr txBox="1"/>
          <p:nvPr>
            <p:ph idx="1" type="body"/>
          </p:nvPr>
        </p:nvSpPr>
        <p:spPr>
          <a:xfrm>
            <a:off x="5144249" y="1936887"/>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Height: 1.49 cm (0.59 inches)</a:t>
            </a:r>
            <a:br>
              <a:rPr lang="en" sz="1400"/>
            </a:br>
            <a:r>
              <a:rPr lang="en" sz="1400"/>
              <a:t>Width: 31.6 cm (12.44 inches)</a:t>
            </a:r>
            <a:br>
              <a:rPr lang="en" sz="1400"/>
            </a:br>
            <a:r>
              <a:rPr lang="en" sz="1400"/>
              <a:t>Depth: 22.1 cm (8.7 inches)</a:t>
            </a:r>
            <a:endParaRPr sz="1400"/>
          </a:p>
          <a:p>
            <a:pPr indent="-317500" lvl="0" marL="457200" marR="0" rtl="0" algn="l">
              <a:lnSpc>
                <a:spcPct val="115000"/>
              </a:lnSpc>
              <a:spcBef>
                <a:spcPts val="0"/>
              </a:spcBef>
              <a:spcAft>
                <a:spcPts val="0"/>
              </a:spcAft>
              <a:buSzPts val="1400"/>
              <a:buChar char="-"/>
            </a:pPr>
            <a:r>
              <a:rPr lang="en" sz="1400"/>
              <a:t>Compared to computer a’s specs, this is a tad bit smaller (height), but doesn’t really win the war in everything else (width &amp; depth).</a:t>
            </a:r>
            <a:endParaRPr sz="1400"/>
          </a:p>
        </p:txBody>
      </p:sp>
      <p:sp>
        <p:nvSpPr>
          <p:cNvPr id="156" name="Google Shape;156;p19"/>
          <p:cNvSpPr txBox="1"/>
          <p:nvPr>
            <p:ph idx="1" type="body"/>
          </p:nvPr>
        </p:nvSpPr>
        <p:spPr>
          <a:xfrm>
            <a:off x="5144250" y="1196487"/>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57" name="Google Shape;157;p19"/>
          <p:cNvSpPr txBox="1"/>
          <p:nvPr>
            <p:ph idx="1" type="body"/>
          </p:nvPr>
        </p:nvSpPr>
        <p:spPr>
          <a:xfrm>
            <a:off x="2442738" y="4244450"/>
            <a:ext cx="42585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b is a better fit for accessibility as its battery life is longer and it doesn’t have a large height as compared to computer b.  For a typical student, this would be easy to carry and manage.</a:t>
            </a:r>
            <a:endParaRPr b="1"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0"/>
          <p:cNvPicPr preferRelativeResize="0"/>
          <p:nvPr/>
        </p:nvPicPr>
        <p:blipFill>
          <a:blip r:embed="rId3">
            <a:alphaModFix/>
          </a:blip>
          <a:stretch>
            <a:fillRect/>
          </a:stretch>
        </p:blipFill>
        <p:spPr>
          <a:xfrm>
            <a:off x="3741288" y="2593638"/>
            <a:ext cx="1661425" cy="1661425"/>
          </a:xfrm>
          <a:prstGeom prst="rect">
            <a:avLst/>
          </a:prstGeom>
          <a:noFill/>
          <a:ln>
            <a:noFill/>
          </a:ln>
        </p:spPr>
      </p:pic>
      <p:sp>
        <p:nvSpPr>
          <p:cNvPr id="163" name="Google Shape;163;p20"/>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Weight</a:t>
            </a:r>
            <a:endParaRPr/>
          </a:p>
        </p:txBody>
      </p:sp>
      <p:sp>
        <p:nvSpPr>
          <p:cNvPr id="164" name="Google Shape;164;p20"/>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en" sz="1400"/>
              <a:t>3.4 pounds </a:t>
            </a:r>
            <a:endParaRPr sz="1400"/>
          </a:p>
          <a:p>
            <a:pPr indent="0" lvl="0" marL="0" marR="0" rtl="0" algn="l">
              <a:lnSpc>
                <a:spcPct val="115000"/>
              </a:lnSpc>
              <a:spcBef>
                <a:spcPts val="1600"/>
              </a:spcBef>
              <a:spcAft>
                <a:spcPts val="0"/>
              </a:spcAft>
              <a:buNone/>
            </a:pPr>
            <a:r>
              <a:rPr lang="en" sz="1400"/>
              <a:t>The weight of the computer has no correlation to the specs of the computer</a:t>
            </a:r>
            <a:endParaRPr sz="1400"/>
          </a:p>
          <a:p>
            <a:pPr indent="0" lvl="0" marL="0" marR="0" rtl="0" algn="l">
              <a:lnSpc>
                <a:spcPct val="115000"/>
              </a:lnSpc>
              <a:spcBef>
                <a:spcPts val="1600"/>
              </a:spcBef>
              <a:spcAft>
                <a:spcPts val="0"/>
              </a:spcAft>
              <a:buNone/>
            </a:pPr>
            <a:r>
              <a:rPr lang="en" sz="1400"/>
              <a:t>The weight difference of computer A and B is negligible to humans.</a:t>
            </a:r>
            <a:endParaRPr sz="1400"/>
          </a:p>
          <a:p>
            <a:pPr indent="0" lvl="0" marL="0" marR="0" rtl="0" algn="l">
              <a:lnSpc>
                <a:spcPct val="115000"/>
              </a:lnSpc>
              <a:spcBef>
                <a:spcPts val="1600"/>
              </a:spcBef>
              <a:spcAft>
                <a:spcPts val="1600"/>
              </a:spcAft>
              <a:buNone/>
            </a:pPr>
            <a:r>
              <a:t/>
            </a:r>
            <a:endParaRPr sz="1400"/>
          </a:p>
        </p:txBody>
      </p:sp>
      <p:sp>
        <p:nvSpPr>
          <p:cNvPr id="165" name="Google Shape;165;p20"/>
          <p:cNvSpPr txBox="1"/>
          <p:nvPr>
            <p:ph idx="1" type="body"/>
          </p:nvPr>
        </p:nvSpPr>
        <p:spPr>
          <a:xfrm>
            <a:off x="729450" y="1196475"/>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66" name="Google Shape;166;p20"/>
          <p:cNvSpPr txBox="1"/>
          <p:nvPr>
            <p:ph idx="1" type="body"/>
          </p:nvPr>
        </p:nvSpPr>
        <p:spPr>
          <a:xfrm>
            <a:off x="7601401" y="-27554"/>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https://goo.gl/1Kcphj</a:t>
            </a:r>
            <a:r>
              <a:rPr b="1" lang="en" sz="800"/>
              <a:t> (</a:t>
            </a:r>
            <a:r>
              <a:rPr b="1" lang="en" sz="800"/>
              <a:t>picture)</a:t>
            </a:r>
            <a:endParaRPr b="1" sz="800"/>
          </a:p>
        </p:txBody>
      </p:sp>
      <p:sp>
        <p:nvSpPr>
          <p:cNvPr id="167" name="Google Shape;167;p20"/>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Weight: 1.39 kg (3.06 pounds)</a:t>
            </a:r>
            <a:endParaRPr sz="1400"/>
          </a:p>
          <a:p>
            <a:pPr indent="-317500" lvl="0" marL="457200" marR="0" rtl="0" algn="l">
              <a:lnSpc>
                <a:spcPct val="115000"/>
              </a:lnSpc>
              <a:spcBef>
                <a:spcPts val="0"/>
              </a:spcBef>
              <a:spcAft>
                <a:spcPts val="0"/>
              </a:spcAft>
              <a:buSzPts val="1400"/>
              <a:buChar char="-"/>
            </a:pPr>
            <a:r>
              <a:rPr lang="en" sz="1400"/>
              <a:t>Lighter computer to carry, however, both these computers are pretty close to each other’s weight so it wouldn’t make a significant difference.</a:t>
            </a:r>
            <a:endParaRPr sz="1400"/>
          </a:p>
        </p:txBody>
      </p:sp>
      <p:sp>
        <p:nvSpPr>
          <p:cNvPr id="168" name="Google Shape;168;p20"/>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69" name="Google Shape;169;p20"/>
          <p:cNvSpPr txBox="1"/>
          <p:nvPr>
            <p:ph idx="1" type="body"/>
          </p:nvPr>
        </p:nvSpPr>
        <p:spPr>
          <a:xfrm>
            <a:off x="1955250" y="4296476"/>
            <a:ext cx="52371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b takes the lead for lightness of the computer.  For the purpose of college use, computer B is better since you have to carry the computer to class to class</a:t>
            </a:r>
            <a:endParaRPr b="1"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b="37944" l="28491" r="24801" t="19199"/>
          <a:stretch/>
        </p:blipFill>
        <p:spPr>
          <a:xfrm>
            <a:off x="3620700" y="2884054"/>
            <a:ext cx="1906200" cy="983846"/>
          </a:xfrm>
          <a:prstGeom prst="rect">
            <a:avLst/>
          </a:prstGeom>
          <a:noFill/>
          <a:ln>
            <a:noFill/>
          </a:ln>
        </p:spPr>
      </p:pic>
      <p:sp>
        <p:nvSpPr>
          <p:cNvPr id="175" name="Google Shape;175;p21"/>
          <p:cNvSpPr txBox="1"/>
          <p:nvPr>
            <p:ph type="title"/>
          </p:nvPr>
        </p:nvSpPr>
        <p:spPr>
          <a:xfrm>
            <a:off x="729450" y="661279"/>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Battery Life</a:t>
            </a:r>
            <a:endParaRPr/>
          </a:p>
        </p:txBody>
      </p:sp>
      <p:sp>
        <p:nvSpPr>
          <p:cNvPr id="176" name="Google Shape;176;p21"/>
          <p:cNvSpPr txBox="1"/>
          <p:nvPr>
            <p:ph idx="1" type="body"/>
          </p:nvPr>
        </p:nvSpPr>
        <p:spPr>
          <a:xfrm>
            <a:off x="729449" y="1888500"/>
            <a:ext cx="3273900" cy="3071700"/>
          </a:xfrm>
          <a:prstGeom prst="rect">
            <a:avLst/>
          </a:prstGeom>
        </p:spPr>
        <p:txBody>
          <a:bodyPr anchorCtr="0" anchor="t" bIns="91425" lIns="91425" spcFirstLastPara="1" rIns="91425" wrap="square" tIns="91425">
            <a:noAutofit/>
          </a:bodyPr>
          <a:lstStyle/>
          <a:p>
            <a:pPr indent="-317500" lvl="0" marL="457200" marR="431800" rtl="0">
              <a:spcBef>
                <a:spcPts val="0"/>
              </a:spcBef>
              <a:spcAft>
                <a:spcPts val="0"/>
              </a:spcAft>
              <a:buSzPts val="1400"/>
              <a:buChar char="-"/>
            </a:pPr>
            <a:r>
              <a:rPr lang="en" sz="1400">
                <a:solidFill>
                  <a:srgbClr val="444444"/>
                </a:solidFill>
                <a:latin typeface="Roboto"/>
                <a:ea typeface="Roboto"/>
                <a:cs typeface="Roboto"/>
                <a:sym typeface="Roboto"/>
              </a:rPr>
              <a:t>38 Whr, 3-Cell Battery (Integrated)</a:t>
            </a:r>
            <a:endParaRPr sz="1400">
              <a:solidFill>
                <a:srgbClr val="444444"/>
              </a:solidFill>
              <a:latin typeface="Roboto"/>
              <a:ea typeface="Roboto"/>
              <a:cs typeface="Roboto"/>
              <a:sym typeface="Roboto"/>
            </a:endParaRPr>
          </a:p>
          <a:p>
            <a:pPr indent="-317500" lvl="0" marL="457200" marR="431800" rtl="0">
              <a:spcBef>
                <a:spcPts val="0"/>
              </a:spcBef>
              <a:spcAft>
                <a:spcPts val="0"/>
              </a:spcAft>
              <a:buClr>
                <a:srgbClr val="444444"/>
              </a:buClr>
              <a:buSzPts val="1400"/>
              <a:buFont typeface="Roboto"/>
              <a:buChar char="-"/>
            </a:pPr>
            <a:r>
              <a:rPr lang="en" sz="1400">
                <a:solidFill>
                  <a:srgbClr val="444444"/>
                </a:solidFill>
                <a:latin typeface="Roboto"/>
                <a:ea typeface="Roboto"/>
                <a:cs typeface="Roboto"/>
                <a:sym typeface="Roboto"/>
              </a:rPr>
              <a:t>5 hr 48 min </a:t>
            </a:r>
            <a:endParaRPr sz="1400">
              <a:solidFill>
                <a:srgbClr val="444444"/>
              </a:solidFill>
              <a:latin typeface="Roboto"/>
              <a:ea typeface="Roboto"/>
              <a:cs typeface="Roboto"/>
              <a:sym typeface="Roboto"/>
            </a:endParaRPr>
          </a:p>
          <a:p>
            <a:pPr indent="-317500" lvl="0" marL="457200" marR="431800" rtl="0">
              <a:spcBef>
                <a:spcPts val="0"/>
              </a:spcBef>
              <a:spcAft>
                <a:spcPts val="0"/>
              </a:spcAft>
              <a:buClr>
                <a:srgbClr val="444444"/>
              </a:buClr>
              <a:buSzPts val="1400"/>
              <a:buFont typeface="Roboto"/>
              <a:buChar char="-"/>
            </a:pPr>
            <a:r>
              <a:rPr lang="en" sz="1400">
                <a:solidFill>
                  <a:srgbClr val="444444"/>
                </a:solidFill>
                <a:latin typeface="Roboto"/>
                <a:ea typeface="Roboto"/>
                <a:cs typeface="Roboto"/>
                <a:sym typeface="Roboto"/>
              </a:rPr>
              <a:t>Purchase portable charger to compensate for this difference </a:t>
            </a:r>
            <a:endParaRPr sz="1400">
              <a:solidFill>
                <a:srgbClr val="444444"/>
              </a:solidFill>
              <a:latin typeface="Roboto"/>
              <a:ea typeface="Roboto"/>
              <a:cs typeface="Roboto"/>
              <a:sym typeface="Roboto"/>
            </a:endParaRPr>
          </a:p>
          <a:p>
            <a:pPr indent="0" lvl="0" marL="0" marR="431800" rtl="0">
              <a:spcBef>
                <a:spcPts val="0"/>
              </a:spcBef>
              <a:spcAft>
                <a:spcPts val="0"/>
              </a:spcAft>
              <a:buNone/>
            </a:pPr>
            <a:r>
              <a:t/>
            </a:r>
            <a:endParaRPr sz="1400">
              <a:solidFill>
                <a:srgbClr val="444444"/>
              </a:solidFill>
              <a:latin typeface="Roboto"/>
              <a:ea typeface="Roboto"/>
              <a:cs typeface="Roboto"/>
              <a:sym typeface="Roboto"/>
            </a:endParaRPr>
          </a:p>
        </p:txBody>
      </p:sp>
      <p:sp>
        <p:nvSpPr>
          <p:cNvPr id="177" name="Google Shape;177;p21"/>
          <p:cNvSpPr txBox="1"/>
          <p:nvPr>
            <p:ph idx="1" type="body"/>
          </p:nvPr>
        </p:nvSpPr>
        <p:spPr>
          <a:xfrm>
            <a:off x="729450" y="1148100"/>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A</a:t>
            </a:r>
            <a:endParaRPr sz="3000">
              <a:solidFill>
                <a:schemeClr val="accent3"/>
              </a:solidFill>
            </a:endParaRPr>
          </a:p>
        </p:txBody>
      </p:sp>
      <p:sp>
        <p:nvSpPr>
          <p:cNvPr id="178" name="Google Shape;178;p21"/>
          <p:cNvSpPr txBox="1"/>
          <p:nvPr>
            <p:ph idx="1" type="body"/>
          </p:nvPr>
        </p:nvSpPr>
        <p:spPr>
          <a:xfrm>
            <a:off x="7601401" y="-100438"/>
            <a:ext cx="1906200" cy="14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800"/>
              <a:t>Sources:</a:t>
            </a:r>
            <a:br>
              <a:rPr b="1" lang="en" sz="800"/>
            </a:br>
            <a:r>
              <a:rPr b="1" lang="en" sz="800"/>
              <a:t>- </a:t>
            </a:r>
            <a:r>
              <a:rPr b="1" lang="en" sz="800" u="sng">
                <a:solidFill>
                  <a:schemeClr val="hlink"/>
                </a:solidFill>
                <a:hlinkClick r:id="rId4"/>
              </a:rPr>
              <a:t>https://goo.gl/3Y5woj</a:t>
            </a:r>
            <a:r>
              <a:rPr b="1" lang="en" sz="800"/>
              <a:t> (picture)</a:t>
            </a:r>
            <a:br>
              <a:rPr b="1" lang="en" sz="800"/>
            </a:br>
            <a:r>
              <a:rPr b="1" lang="en" sz="800"/>
              <a:t>- </a:t>
            </a:r>
            <a:r>
              <a:rPr b="1" lang="en" sz="800" u="sng">
                <a:solidFill>
                  <a:schemeClr val="hlink"/>
                </a:solidFill>
                <a:hlinkClick r:id="rId5"/>
              </a:rPr>
              <a:t>https://goo.gl/AnJ9ZC</a:t>
            </a:r>
            <a:r>
              <a:rPr b="1" lang="en" sz="800"/>
              <a:t> (info)</a:t>
            </a:r>
            <a:br>
              <a:rPr b="1" lang="en" sz="800"/>
            </a:br>
            <a:r>
              <a:rPr b="1" lang="en" sz="800"/>
              <a:t>- </a:t>
            </a:r>
            <a:r>
              <a:rPr b="1" lang="en" sz="800" u="sng">
                <a:solidFill>
                  <a:schemeClr val="hlink"/>
                </a:solidFill>
                <a:hlinkClick r:id="rId6"/>
              </a:rPr>
              <a:t>https://goo.gl/e1wtTn</a:t>
            </a:r>
            <a:r>
              <a:rPr b="1" lang="en" sz="800"/>
              <a:t> (info)</a:t>
            </a:r>
            <a:endParaRPr b="1" sz="800"/>
          </a:p>
        </p:txBody>
      </p:sp>
      <p:sp>
        <p:nvSpPr>
          <p:cNvPr id="179" name="Google Shape;179;p21"/>
          <p:cNvSpPr txBox="1"/>
          <p:nvPr>
            <p:ph idx="1" type="body"/>
          </p:nvPr>
        </p:nvSpPr>
        <p:spPr>
          <a:xfrm>
            <a:off x="5144249" y="1840134"/>
            <a:ext cx="3273900" cy="3071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accent1"/>
              </a:buClr>
              <a:buSzPts val="1400"/>
              <a:buFont typeface="Lato"/>
              <a:buChar char="-"/>
            </a:pPr>
            <a:r>
              <a:rPr lang="en" sz="1400"/>
              <a:t>“Up to 22 hours battery life”.</a:t>
            </a:r>
            <a:endParaRPr sz="1400"/>
          </a:p>
          <a:p>
            <a:pPr indent="-317500" lvl="0" marL="457200" marR="0" rtl="0" algn="l">
              <a:lnSpc>
                <a:spcPct val="115000"/>
              </a:lnSpc>
              <a:spcBef>
                <a:spcPts val="0"/>
              </a:spcBef>
              <a:spcAft>
                <a:spcPts val="0"/>
              </a:spcAft>
              <a:buSzPts val="1400"/>
              <a:buChar char="-"/>
            </a:pPr>
            <a:r>
              <a:rPr lang="en" sz="1400"/>
              <a:t>Computer b is far superior than computer a when it comes to its battery life.  This is mainly due to its processor (Qualcomm) being far superior to intel’s when it comes to where it derives its power into.</a:t>
            </a:r>
            <a:endParaRPr sz="1400"/>
          </a:p>
        </p:txBody>
      </p:sp>
      <p:sp>
        <p:nvSpPr>
          <p:cNvPr id="180" name="Google Shape;180;p21"/>
          <p:cNvSpPr txBox="1"/>
          <p:nvPr>
            <p:ph idx="1" type="body"/>
          </p:nvPr>
        </p:nvSpPr>
        <p:spPr>
          <a:xfrm>
            <a:off x="5144250" y="1148109"/>
            <a:ext cx="32739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accent3"/>
                </a:solidFill>
              </a:rPr>
              <a:t>Computer B</a:t>
            </a:r>
            <a:endParaRPr sz="3000">
              <a:solidFill>
                <a:schemeClr val="accent3"/>
              </a:solidFill>
            </a:endParaRPr>
          </a:p>
        </p:txBody>
      </p:sp>
      <p:sp>
        <p:nvSpPr>
          <p:cNvPr id="181" name="Google Shape;181;p21"/>
          <p:cNvSpPr txBox="1"/>
          <p:nvPr>
            <p:ph idx="1" type="body"/>
          </p:nvPr>
        </p:nvSpPr>
        <p:spPr>
          <a:xfrm>
            <a:off x="2484450" y="4286047"/>
            <a:ext cx="4178700" cy="3071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sz="1100">
                <a:solidFill>
                  <a:schemeClr val="dk1"/>
                </a:solidFill>
              </a:rPr>
              <a:t>Conclusion:</a:t>
            </a:r>
            <a:br>
              <a:rPr b="1" lang="en" sz="1100">
                <a:solidFill>
                  <a:schemeClr val="dk1"/>
                </a:solidFill>
              </a:rPr>
            </a:br>
            <a:r>
              <a:rPr b="1" lang="en" sz="1100">
                <a:solidFill>
                  <a:schemeClr val="dk1"/>
                </a:solidFill>
              </a:rPr>
              <a:t>Computer b takes the lead here because of its amazing battery life.  It has the capability of lasting over thirty days while computer a can only last for five hours and thirty two minutes.</a:t>
            </a:r>
            <a:endParaRPr b="1"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